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sldIdLst>
    <p:sldId id="280" r:id="rId5"/>
    <p:sldId id="281" r:id="rId6"/>
    <p:sldId id="282" r:id="rId7"/>
    <p:sldId id="298" r:id="rId8"/>
    <p:sldId id="301" r:id="rId9"/>
    <p:sldId id="285" r:id="rId10"/>
    <p:sldId id="303" r:id="rId11"/>
    <p:sldId id="302" r:id="rId12"/>
    <p:sldId id="304" r:id="rId13"/>
    <p:sldId id="311" r:id="rId14"/>
    <p:sldId id="289" r:id="rId15"/>
    <p:sldId id="295" r:id="rId16"/>
    <p:sldId id="297" r:id="rId17"/>
    <p:sldId id="299" r:id="rId18"/>
    <p:sldId id="292" r:id="rId19"/>
    <p:sldId id="305" r:id="rId20"/>
    <p:sldId id="293" r:id="rId21"/>
    <p:sldId id="291" r:id="rId22"/>
    <p:sldId id="306" r:id="rId23"/>
    <p:sldId id="308" r:id="rId24"/>
    <p:sldId id="310" r:id="rId25"/>
    <p:sldId id="309"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5070" autoAdjust="0"/>
    <p:restoredTop sz="94619" autoAdjust="0"/>
  </p:normalViewPr>
  <p:slideViewPr>
    <p:cSldViewPr snapToGrid="0">
      <p:cViewPr varScale="1">
        <p:scale>
          <a:sx n="89" d="100"/>
          <a:sy n="89" d="100"/>
        </p:scale>
        <p:origin x="51" y="75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8" Type="http://schemas.openxmlformats.org/officeDocument/2006/relationships/image" Target="../media/image22.svg"/><Relationship Id="rId13" Type="http://schemas.openxmlformats.org/officeDocument/2006/relationships/image" Target="../media/image27.png"/><Relationship Id="rId3" Type="http://schemas.openxmlformats.org/officeDocument/2006/relationships/image" Target="../media/image17.png"/><Relationship Id="rId7" Type="http://schemas.openxmlformats.org/officeDocument/2006/relationships/image" Target="../media/image21.png"/><Relationship Id="rId12" Type="http://schemas.openxmlformats.org/officeDocument/2006/relationships/image" Target="../media/image26.svg"/><Relationship Id="rId2" Type="http://schemas.openxmlformats.org/officeDocument/2006/relationships/image" Target="../media/image16.svg"/><Relationship Id="rId16" Type="http://schemas.openxmlformats.org/officeDocument/2006/relationships/image" Target="../media/image30.svg"/><Relationship Id="rId1" Type="http://schemas.openxmlformats.org/officeDocument/2006/relationships/image" Target="../media/image15.png"/><Relationship Id="rId6" Type="http://schemas.openxmlformats.org/officeDocument/2006/relationships/image" Target="../media/image20.svg"/><Relationship Id="rId11" Type="http://schemas.openxmlformats.org/officeDocument/2006/relationships/image" Target="../media/image25.png"/><Relationship Id="rId5" Type="http://schemas.openxmlformats.org/officeDocument/2006/relationships/image" Target="../media/image19.png"/><Relationship Id="rId15" Type="http://schemas.openxmlformats.org/officeDocument/2006/relationships/image" Target="../media/image29.png"/><Relationship Id="rId10" Type="http://schemas.openxmlformats.org/officeDocument/2006/relationships/image" Target="../media/image24.svg"/><Relationship Id="rId4" Type="http://schemas.openxmlformats.org/officeDocument/2006/relationships/image" Target="../media/image18.svg"/><Relationship Id="rId9" Type="http://schemas.openxmlformats.org/officeDocument/2006/relationships/image" Target="../media/image23.png"/><Relationship Id="rId14" Type="http://schemas.openxmlformats.org/officeDocument/2006/relationships/image" Target="../media/image28.svg"/></Relationships>
</file>

<file path=ppt/diagrams/_rels/data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svg"/><Relationship Id="rId1" Type="http://schemas.openxmlformats.org/officeDocument/2006/relationships/image" Target="../media/image39.png"/><Relationship Id="rId6" Type="http://schemas.openxmlformats.org/officeDocument/2006/relationships/image" Target="../media/image44.svg"/><Relationship Id="rId5" Type="http://schemas.openxmlformats.org/officeDocument/2006/relationships/image" Target="../media/image43.png"/><Relationship Id="rId4" Type="http://schemas.openxmlformats.org/officeDocument/2006/relationships/image" Target="../media/image42.svg"/></Relationships>
</file>

<file path=ppt/diagrams/_rels/drawing1.xml.rels><?xml version="1.0" encoding="UTF-8" standalone="yes"?>
<Relationships xmlns="http://schemas.openxmlformats.org/package/2006/relationships"><Relationship Id="rId8" Type="http://schemas.openxmlformats.org/officeDocument/2006/relationships/image" Target="../media/image22.svg"/><Relationship Id="rId13" Type="http://schemas.openxmlformats.org/officeDocument/2006/relationships/image" Target="../media/image27.png"/><Relationship Id="rId3" Type="http://schemas.openxmlformats.org/officeDocument/2006/relationships/image" Target="../media/image17.png"/><Relationship Id="rId7" Type="http://schemas.openxmlformats.org/officeDocument/2006/relationships/image" Target="../media/image21.png"/><Relationship Id="rId12" Type="http://schemas.openxmlformats.org/officeDocument/2006/relationships/image" Target="../media/image26.svg"/><Relationship Id="rId2" Type="http://schemas.openxmlformats.org/officeDocument/2006/relationships/image" Target="../media/image16.svg"/><Relationship Id="rId16" Type="http://schemas.openxmlformats.org/officeDocument/2006/relationships/image" Target="../media/image30.svg"/><Relationship Id="rId1" Type="http://schemas.openxmlformats.org/officeDocument/2006/relationships/image" Target="../media/image15.png"/><Relationship Id="rId6" Type="http://schemas.openxmlformats.org/officeDocument/2006/relationships/image" Target="../media/image20.svg"/><Relationship Id="rId11" Type="http://schemas.openxmlformats.org/officeDocument/2006/relationships/image" Target="../media/image25.png"/><Relationship Id="rId5" Type="http://schemas.openxmlformats.org/officeDocument/2006/relationships/image" Target="../media/image19.png"/><Relationship Id="rId15" Type="http://schemas.openxmlformats.org/officeDocument/2006/relationships/image" Target="../media/image29.png"/><Relationship Id="rId10" Type="http://schemas.openxmlformats.org/officeDocument/2006/relationships/image" Target="../media/image24.svg"/><Relationship Id="rId4" Type="http://schemas.openxmlformats.org/officeDocument/2006/relationships/image" Target="../media/image18.svg"/><Relationship Id="rId9" Type="http://schemas.openxmlformats.org/officeDocument/2006/relationships/image" Target="../media/image23.png"/><Relationship Id="rId14" Type="http://schemas.openxmlformats.org/officeDocument/2006/relationships/image" Target="../media/image28.svg"/></Relationships>
</file>

<file path=ppt/diagrams/_rels/drawing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svg"/><Relationship Id="rId1" Type="http://schemas.openxmlformats.org/officeDocument/2006/relationships/image" Target="../media/image39.png"/><Relationship Id="rId6" Type="http://schemas.openxmlformats.org/officeDocument/2006/relationships/image" Target="../media/image44.svg"/><Relationship Id="rId5" Type="http://schemas.openxmlformats.org/officeDocument/2006/relationships/image" Target="../media/image43.png"/><Relationship Id="rId4" Type="http://schemas.openxmlformats.org/officeDocument/2006/relationships/image" Target="../media/image42.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06BC6A6-D6FD-49B6-8E6A-81B3EC33FE66}"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84DE6923-9FCE-4972-98F4-FB5DB1062F03}">
      <dgm:prSet/>
      <dgm:spPr/>
      <dgm:t>
        <a:bodyPr/>
        <a:lstStyle/>
        <a:p>
          <a:r>
            <a:rPr lang="en-GB" u="sng"/>
            <a:t>Hypotheses:</a:t>
          </a:r>
          <a:endParaRPr lang="en-US"/>
        </a:p>
      </dgm:t>
    </dgm:pt>
    <dgm:pt modelId="{D3ECB3BB-79BC-4619-9B12-6D3F73A44889}" type="parTrans" cxnId="{DC9D2FBD-0C3E-4479-B376-7FA45ADDCFD8}">
      <dgm:prSet/>
      <dgm:spPr/>
      <dgm:t>
        <a:bodyPr/>
        <a:lstStyle/>
        <a:p>
          <a:endParaRPr lang="en-US"/>
        </a:p>
      </dgm:t>
    </dgm:pt>
    <dgm:pt modelId="{B0EFCACD-4061-4FF0-90C3-89BE6713AB55}" type="sibTrans" cxnId="{DC9D2FBD-0C3E-4479-B376-7FA45ADDCFD8}">
      <dgm:prSet/>
      <dgm:spPr/>
      <dgm:t>
        <a:bodyPr/>
        <a:lstStyle/>
        <a:p>
          <a:endParaRPr lang="en-US"/>
        </a:p>
      </dgm:t>
    </dgm:pt>
    <dgm:pt modelId="{0485B59F-5650-4D26-933D-16343A3C9683}">
      <dgm:prSet/>
      <dgm:spPr/>
      <dgm:t>
        <a:bodyPr/>
        <a:lstStyle/>
        <a:p>
          <a:r>
            <a:rPr lang="en-GB"/>
            <a:t>Hotter weather leads to more flooding (more severe, more frequent)</a:t>
          </a:r>
          <a:endParaRPr lang="en-US"/>
        </a:p>
      </dgm:t>
    </dgm:pt>
    <dgm:pt modelId="{114E63F4-AA62-48D4-B973-1AA76547E9FC}" type="parTrans" cxnId="{7A27A731-0746-41CC-A50B-4D11EA5A1EF4}">
      <dgm:prSet/>
      <dgm:spPr/>
      <dgm:t>
        <a:bodyPr/>
        <a:lstStyle/>
        <a:p>
          <a:endParaRPr lang="en-US"/>
        </a:p>
      </dgm:t>
    </dgm:pt>
    <dgm:pt modelId="{7D7B6213-06E2-484E-9830-80F4D53E97EA}" type="sibTrans" cxnId="{7A27A731-0746-41CC-A50B-4D11EA5A1EF4}">
      <dgm:prSet/>
      <dgm:spPr/>
      <dgm:t>
        <a:bodyPr/>
        <a:lstStyle/>
        <a:p>
          <a:endParaRPr lang="en-US"/>
        </a:p>
      </dgm:t>
    </dgm:pt>
    <dgm:pt modelId="{F0F295A6-EED9-451F-8C19-81DC657625F4}">
      <dgm:prSet/>
      <dgm:spPr/>
      <dgm:t>
        <a:bodyPr/>
        <a:lstStyle/>
        <a:p>
          <a:r>
            <a:rPr lang="en-GB" u="sng"/>
            <a:t>Data sources</a:t>
          </a:r>
          <a:endParaRPr lang="en-US"/>
        </a:p>
      </dgm:t>
    </dgm:pt>
    <dgm:pt modelId="{A58D62EE-D0AE-4DD7-9C15-5729902D3DF2}" type="parTrans" cxnId="{E6E8C351-A801-442C-90EA-B0B7C5C70124}">
      <dgm:prSet/>
      <dgm:spPr/>
      <dgm:t>
        <a:bodyPr/>
        <a:lstStyle/>
        <a:p>
          <a:endParaRPr lang="en-US"/>
        </a:p>
      </dgm:t>
    </dgm:pt>
    <dgm:pt modelId="{7B242A05-B7A0-4E99-8289-3F27EE46168F}" type="sibTrans" cxnId="{E6E8C351-A801-442C-90EA-B0B7C5C70124}">
      <dgm:prSet/>
      <dgm:spPr/>
      <dgm:t>
        <a:bodyPr/>
        <a:lstStyle/>
        <a:p>
          <a:endParaRPr lang="en-US"/>
        </a:p>
      </dgm:t>
    </dgm:pt>
    <dgm:pt modelId="{B33EFD17-11B5-4C9B-99CC-4871F44A0FF9}">
      <dgm:prSet/>
      <dgm:spPr/>
      <dgm:t>
        <a:bodyPr/>
        <a:lstStyle/>
        <a:p>
          <a:r>
            <a:rPr lang="en-GB"/>
            <a:t>Open Meteo Flood API (GloFAS) 1990-2020</a:t>
          </a:r>
          <a:endParaRPr lang="en-US"/>
        </a:p>
      </dgm:t>
    </dgm:pt>
    <dgm:pt modelId="{A6E1C442-C5D3-4234-86AD-32C52EF75C8B}" type="parTrans" cxnId="{7E1C376F-2D94-4DA2-B60F-0CD4A2F86A16}">
      <dgm:prSet/>
      <dgm:spPr/>
      <dgm:t>
        <a:bodyPr/>
        <a:lstStyle/>
        <a:p>
          <a:endParaRPr lang="en-US"/>
        </a:p>
      </dgm:t>
    </dgm:pt>
    <dgm:pt modelId="{FD216D1B-10A1-47F9-AE03-671834D4730D}" type="sibTrans" cxnId="{7E1C376F-2D94-4DA2-B60F-0CD4A2F86A16}">
      <dgm:prSet/>
      <dgm:spPr/>
      <dgm:t>
        <a:bodyPr/>
        <a:lstStyle/>
        <a:p>
          <a:endParaRPr lang="en-US"/>
        </a:p>
      </dgm:t>
    </dgm:pt>
    <dgm:pt modelId="{185E8B6C-F74F-47DB-AB8C-152677723CCA}">
      <dgm:prSet/>
      <dgm:spPr/>
      <dgm:t>
        <a:bodyPr/>
        <a:lstStyle/>
        <a:p>
          <a:r>
            <a:rPr lang="en-GB"/>
            <a:t>Open Meteo Weather API</a:t>
          </a:r>
          <a:endParaRPr lang="en-US"/>
        </a:p>
      </dgm:t>
    </dgm:pt>
    <dgm:pt modelId="{D24C29A4-03A4-496F-AD71-878471C3E8AE}" type="parTrans" cxnId="{79EF918D-6D5A-4241-BA25-709002C7CF5E}">
      <dgm:prSet/>
      <dgm:spPr/>
      <dgm:t>
        <a:bodyPr/>
        <a:lstStyle/>
        <a:p>
          <a:endParaRPr lang="en-US"/>
        </a:p>
      </dgm:t>
    </dgm:pt>
    <dgm:pt modelId="{58C98D59-9F89-44DB-8460-CE64816D4076}" type="sibTrans" cxnId="{79EF918D-6D5A-4241-BA25-709002C7CF5E}">
      <dgm:prSet/>
      <dgm:spPr/>
      <dgm:t>
        <a:bodyPr/>
        <a:lstStyle/>
        <a:p>
          <a:endParaRPr lang="en-US"/>
        </a:p>
      </dgm:t>
    </dgm:pt>
    <dgm:pt modelId="{730D187B-F228-4CBF-AB41-C16E1D8D567C}">
      <dgm:prSet/>
      <dgm:spPr/>
      <dgm:t>
        <a:bodyPr/>
        <a:lstStyle/>
        <a:p>
          <a:r>
            <a:rPr lang="en-GB" u="sng"/>
            <a:t>Visualisation</a:t>
          </a:r>
          <a:endParaRPr lang="en-US"/>
        </a:p>
      </dgm:t>
    </dgm:pt>
    <dgm:pt modelId="{5ED3E995-EDCB-4A2F-8ED0-014531E100FD}" type="parTrans" cxnId="{F91A5428-B3B0-4537-973B-C529DBA1984F}">
      <dgm:prSet/>
      <dgm:spPr/>
      <dgm:t>
        <a:bodyPr/>
        <a:lstStyle/>
        <a:p>
          <a:endParaRPr lang="en-US"/>
        </a:p>
      </dgm:t>
    </dgm:pt>
    <dgm:pt modelId="{0337E44B-85D2-434A-8209-4D62508F7042}" type="sibTrans" cxnId="{F91A5428-B3B0-4537-973B-C529DBA1984F}">
      <dgm:prSet/>
      <dgm:spPr/>
      <dgm:t>
        <a:bodyPr/>
        <a:lstStyle/>
        <a:p>
          <a:endParaRPr lang="en-US"/>
        </a:p>
      </dgm:t>
    </dgm:pt>
    <dgm:pt modelId="{D72AEF94-5302-4D15-B4CA-ADECE0D21812}">
      <dgm:prSet/>
      <dgm:spPr/>
      <dgm:t>
        <a:bodyPr/>
        <a:lstStyle/>
        <a:p>
          <a:r>
            <a:rPr lang="en-GB"/>
            <a:t>Temperature time series</a:t>
          </a:r>
          <a:endParaRPr lang="en-US"/>
        </a:p>
      </dgm:t>
    </dgm:pt>
    <dgm:pt modelId="{AEAE5E4D-BBD3-401E-8AEA-6AA392CC50BF}" type="parTrans" cxnId="{7D172D93-522B-4034-B4C8-9840640BEE86}">
      <dgm:prSet/>
      <dgm:spPr/>
      <dgm:t>
        <a:bodyPr/>
        <a:lstStyle/>
        <a:p>
          <a:endParaRPr lang="en-US"/>
        </a:p>
      </dgm:t>
    </dgm:pt>
    <dgm:pt modelId="{405305E0-45C5-4C3B-B71C-57EF64447A19}" type="sibTrans" cxnId="{7D172D93-522B-4034-B4C8-9840640BEE86}">
      <dgm:prSet/>
      <dgm:spPr/>
      <dgm:t>
        <a:bodyPr/>
        <a:lstStyle/>
        <a:p>
          <a:endParaRPr lang="en-US"/>
        </a:p>
      </dgm:t>
    </dgm:pt>
    <dgm:pt modelId="{DD8B4144-4EFC-4422-A563-DEDF7ACEF409}">
      <dgm:prSet/>
      <dgm:spPr/>
      <dgm:t>
        <a:bodyPr/>
        <a:lstStyle/>
        <a:p>
          <a:r>
            <a:rPr lang="en-GB"/>
            <a:t>Flooding time series</a:t>
          </a:r>
          <a:endParaRPr lang="en-US"/>
        </a:p>
      </dgm:t>
    </dgm:pt>
    <dgm:pt modelId="{8045C8C6-216C-48B6-9BEF-CCAAADF9AAF3}" type="parTrans" cxnId="{786532C5-49FD-4979-BC70-3BBD04759D49}">
      <dgm:prSet/>
      <dgm:spPr/>
      <dgm:t>
        <a:bodyPr/>
        <a:lstStyle/>
        <a:p>
          <a:endParaRPr lang="en-US"/>
        </a:p>
      </dgm:t>
    </dgm:pt>
    <dgm:pt modelId="{07C04FD1-2A45-4B26-8C7A-DFDEA251A2F5}" type="sibTrans" cxnId="{786532C5-49FD-4979-BC70-3BBD04759D49}">
      <dgm:prSet/>
      <dgm:spPr/>
      <dgm:t>
        <a:bodyPr/>
        <a:lstStyle/>
        <a:p>
          <a:endParaRPr lang="en-US"/>
        </a:p>
      </dgm:t>
    </dgm:pt>
    <dgm:pt modelId="{2EA2154F-E09D-441D-A26F-7DEC15BCC713}" type="pres">
      <dgm:prSet presAssocID="{306BC6A6-D6FD-49B6-8E6A-81B3EC33FE66}" presName="root" presStyleCnt="0">
        <dgm:presLayoutVars>
          <dgm:dir/>
          <dgm:resizeHandles val="exact"/>
        </dgm:presLayoutVars>
      </dgm:prSet>
      <dgm:spPr/>
    </dgm:pt>
    <dgm:pt modelId="{E7D7C37F-B416-4484-AD65-1FC5C8CD13BC}" type="pres">
      <dgm:prSet presAssocID="{84DE6923-9FCE-4972-98F4-FB5DB1062F03}" presName="compNode" presStyleCnt="0"/>
      <dgm:spPr/>
    </dgm:pt>
    <dgm:pt modelId="{FEC2AAF0-323C-4199-B4BB-5D2EC857257D}" type="pres">
      <dgm:prSet presAssocID="{84DE6923-9FCE-4972-98F4-FB5DB1062F03}" presName="bgRect" presStyleLbl="bgShp" presStyleIdx="0" presStyleCnt="8"/>
      <dgm:spPr/>
    </dgm:pt>
    <dgm:pt modelId="{C76C7C66-8591-4208-9271-5A63F611F2C5}" type="pres">
      <dgm:prSet presAssocID="{84DE6923-9FCE-4972-98F4-FB5DB1062F03}" presName="iconRect" presStyleLbl="node1" presStyleIdx="0" presStyleCnt="8"/>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Lightbulb"/>
        </a:ext>
      </dgm:extLst>
    </dgm:pt>
    <dgm:pt modelId="{FAB5F7D3-73B8-44F8-9AC1-A83212CDAC5A}" type="pres">
      <dgm:prSet presAssocID="{84DE6923-9FCE-4972-98F4-FB5DB1062F03}" presName="spaceRect" presStyleCnt="0"/>
      <dgm:spPr/>
    </dgm:pt>
    <dgm:pt modelId="{68C24C88-C2BB-4E33-BBBE-8C0D5A3684EF}" type="pres">
      <dgm:prSet presAssocID="{84DE6923-9FCE-4972-98F4-FB5DB1062F03}" presName="parTx" presStyleLbl="revTx" presStyleIdx="0" presStyleCnt="8">
        <dgm:presLayoutVars>
          <dgm:chMax val="0"/>
          <dgm:chPref val="0"/>
        </dgm:presLayoutVars>
      </dgm:prSet>
      <dgm:spPr/>
    </dgm:pt>
    <dgm:pt modelId="{6E321242-D489-42F4-B109-A0101AADE611}" type="pres">
      <dgm:prSet presAssocID="{B0EFCACD-4061-4FF0-90C3-89BE6713AB55}" presName="sibTrans" presStyleCnt="0"/>
      <dgm:spPr/>
    </dgm:pt>
    <dgm:pt modelId="{BB13DACA-AFC3-40DE-A8AE-EC5360400B11}" type="pres">
      <dgm:prSet presAssocID="{0485B59F-5650-4D26-933D-16343A3C9683}" presName="compNode" presStyleCnt="0"/>
      <dgm:spPr/>
    </dgm:pt>
    <dgm:pt modelId="{80C7C030-C711-4864-9BE7-A8E681B8E6E3}" type="pres">
      <dgm:prSet presAssocID="{0485B59F-5650-4D26-933D-16343A3C9683}" presName="bgRect" presStyleLbl="bgShp" presStyleIdx="1" presStyleCnt="8"/>
      <dgm:spPr/>
    </dgm:pt>
    <dgm:pt modelId="{6CA9B676-8959-49B3-8895-198AED3AF020}" type="pres">
      <dgm:prSet presAssocID="{0485B59F-5650-4D26-933D-16343A3C9683}" presName="iconRect" presStyleLbl="node1" presStyleIdx="1" presStyleCnt="8"/>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Low Temperature"/>
        </a:ext>
      </dgm:extLst>
    </dgm:pt>
    <dgm:pt modelId="{4EAAF7DD-AC50-4348-AA30-65D3E04B1B8F}" type="pres">
      <dgm:prSet presAssocID="{0485B59F-5650-4D26-933D-16343A3C9683}" presName="spaceRect" presStyleCnt="0"/>
      <dgm:spPr/>
    </dgm:pt>
    <dgm:pt modelId="{CB35BF86-FAD4-40A0-A3F2-A53BB9D35439}" type="pres">
      <dgm:prSet presAssocID="{0485B59F-5650-4D26-933D-16343A3C9683}" presName="parTx" presStyleLbl="revTx" presStyleIdx="1" presStyleCnt="8">
        <dgm:presLayoutVars>
          <dgm:chMax val="0"/>
          <dgm:chPref val="0"/>
        </dgm:presLayoutVars>
      </dgm:prSet>
      <dgm:spPr/>
    </dgm:pt>
    <dgm:pt modelId="{D4AFFDF0-2280-426A-8A95-B3B7D37D459A}" type="pres">
      <dgm:prSet presAssocID="{7D7B6213-06E2-484E-9830-80F4D53E97EA}" presName="sibTrans" presStyleCnt="0"/>
      <dgm:spPr/>
    </dgm:pt>
    <dgm:pt modelId="{2B7FE2C8-D434-49DE-8239-C8A2B5765532}" type="pres">
      <dgm:prSet presAssocID="{F0F295A6-EED9-451F-8C19-81DC657625F4}" presName="compNode" presStyleCnt="0"/>
      <dgm:spPr/>
    </dgm:pt>
    <dgm:pt modelId="{B34EDBE4-D0D6-40E4-B2C0-94C037C9E2DA}" type="pres">
      <dgm:prSet presAssocID="{F0F295A6-EED9-451F-8C19-81DC657625F4}" presName="bgRect" presStyleLbl="bgShp" presStyleIdx="2" presStyleCnt="8"/>
      <dgm:spPr/>
    </dgm:pt>
    <dgm:pt modelId="{A3F56365-F0E5-41D6-85FD-1A261FF503C0}" type="pres">
      <dgm:prSet presAssocID="{F0F295A6-EED9-451F-8C19-81DC657625F4}" presName="iconRect" presStyleLbl="node1" presStyleIdx="2" presStyleCnt="8"/>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atabase"/>
        </a:ext>
      </dgm:extLst>
    </dgm:pt>
    <dgm:pt modelId="{8FC9B5FB-5885-48CE-A974-B9DA4B1233CF}" type="pres">
      <dgm:prSet presAssocID="{F0F295A6-EED9-451F-8C19-81DC657625F4}" presName="spaceRect" presStyleCnt="0"/>
      <dgm:spPr/>
    </dgm:pt>
    <dgm:pt modelId="{56D90665-1CD8-4879-AC30-E54E9A3CF294}" type="pres">
      <dgm:prSet presAssocID="{F0F295A6-EED9-451F-8C19-81DC657625F4}" presName="parTx" presStyleLbl="revTx" presStyleIdx="2" presStyleCnt="8">
        <dgm:presLayoutVars>
          <dgm:chMax val="0"/>
          <dgm:chPref val="0"/>
        </dgm:presLayoutVars>
      </dgm:prSet>
      <dgm:spPr/>
    </dgm:pt>
    <dgm:pt modelId="{00B497A4-240A-41C6-A2FC-9E4A420BA17B}" type="pres">
      <dgm:prSet presAssocID="{7B242A05-B7A0-4E99-8289-3F27EE46168F}" presName="sibTrans" presStyleCnt="0"/>
      <dgm:spPr/>
    </dgm:pt>
    <dgm:pt modelId="{39B0C78E-5C2E-4330-9BF7-28C829ED9D64}" type="pres">
      <dgm:prSet presAssocID="{B33EFD17-11B5-4C9B-99CC-4871F44A0FF9}" presName="compNode" presStyleCnt="0"/>
      <dgm:spPr/>
    </dgm:pt>
    <dgm:pt modelId="{545F55E4-E433-4AD0-BF8F-28D17AA3AF1F}" type="pres">
      <dgm:prSet presAssocID="{B33EFD17-11B5-4C9B-99CC-4871F44A0FF9}" presName="bgRect" presStyleLbl="bgShp" presStyleIdx="3" presStyleCnt="8"/>
      <dgm:spPr/>
    </dgm:pt>
    <dgm:pt modelId="{5A7F19D4-9820-471D-A28D-99D96E346B54}" type="pres">
      <dgm:prSet presAssocID="{B33EFD17-11B5-4C9B-99CC-4871F44A0FF9}" presName="iconRect" presStyleLbl="node1" presStyleIdx="3" presStyleCnt="8"/>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Rain"/>
        </a:ext>
      </dgm:extLst>
    </dgm:pt>
    <dgm:pt modelId="{B6110D55-FD22-4C42-A84A-4A9F10C7EFF8}" type="pres">
      <dgm:prSet presAssocID="{B33EFD17-11B5-4C9B-99CC-4871F44A0FF9}" presName="spaceRect" presStyleCnt="0"/>
      <dgm:spPr/>
    </dgm:pt>
    <dgm:pt modelId="{9CA90F83-AEAE-405B-A4B0-728518E2D95F}" type="pres">
      <dgm:prSet presAssocID="{B33EFD17-11B5-4C9B-99CC-4871F44A0FF9}" presName="parTx" presStyleLbl="revTx" presStyleIdx="3" presStyleCnt="8">
        <dgm:presLayoutVars>
          <dgm:chMax val="0"/>
          <dgm:chPref val="0"/>
        </dgm:presLayoutVars>
      </dgm:prSet>
      <dgm:spPr/>
    </dgm:pt>
    <dgm:pt modelId="{11F55FE6-BC63-4406-926A-AB4017BD828D}" type="pres">
      <dgm:prSet presAssocID="{FD216D1B-10A1-47F9-AE03-671834D4730D}" presName="sibTrans" presStyleCnt="0"/>
      <dgm:spPr/>
    </dgm:pt>
    <dgm:pt modelId="{B062BE35-7174-401E-A448-A67EA442F444}" type="pres">
      <dgm:prSet presAssocID="{185E8B6C-F74F-47DB-AB8C-152677723CCA}" presName="compNode" presStyleCnt="0"/>
      <dgm:spPr/>
    </dgm:pt>
    <dgm:pt modelId="{D7CE476E-4D9B-44DD-9F50-276BC750B7B1}" type="pres">
      <dgm:prSet presAssocID="{185E8B6C-F74F-47DB-AB8C-152677723CCA}" presName="bgRect" presStyleLbl="bgShp" presStyleIdx="4" presStyleCnt="8"/>
      <dgm:spPr/>
    </dgm:pt>
    <dgm:pt modelId="{DA50EAD6-D611-422F-A6D3-DFC919E55F33}" type="pres">
      <dgm:prSet presAssocID="{185E8B6C-F74F-47DB-AB8C-152677723CCA}" presName="iconRect" presStyleLbl="node1" presStyleIdx="4" presStyleCnt="8"/>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Cloud"/>
        </a:ext>
      </dgm:extLst>
    </dgm:pt>
    <dgm:pt modelId="{26EE3F26-7298-4842-8FB5-2859902025DE}" type="pres">
      <dgm:prSet presAssocID="{185E8B6C-F74F-47DB-AB8C-152677723CCA}" presName="spaceRect" presStyleCnt="0"/>
      <dgm:spPr/>
    </dgm:pt>
    <dgm:pt modelId="{EB9BC86F-D398-4EE7-967E-379E4BD21BC1}" type="pres">
      <dgm:prSet presAssocID="{185E8B6C-F74F-47DB-AB8C-152677723CCA}" presName="parTx" presStyleLbl="revTx" presStyleIdx="4" presStyleCnt="8">
        <dgm:presLayoutVars>
          <dgm:chMax val="0"/>
          <dgm:chPref val="0"/>
        </dgm:presLayoutVars>
      </dgm:prSet>
      <dgm:spPr/>
    </dgm:pt>
    <dgm:pt modelId="{2D2AC205-B45E-4928-8F3D-A541EB39184D}" type="pres">
      <dgm:prSet presAssocID="{58C98D59-9F89-44DB-8460-CE64816D4076}" presName="sibTrans" presStyleCnt="0"/>
      <dgm:spPr/>
    </dgm:pt>
    <dgm:pt modelId="{CED32CCB-1268-476B-8C2D-E2F9056B7650}" type="pres">
      <dgm:prSet presAssocID="{730D187B-F228-4CBF-AB41-C16E1D8D567C}" presName="compNode" presStyleCnt="0"/>
      <dgm:spPr/>
    </dgm:pt>
    <dgm:pt modelId="{3D5738B0-2600-48B2-A94D-33F3DDB5E23E}" type="pres">
      <dgm:prSet presAssocID="{730D187B-F228-4CBF-AB41-C16E1D8D567C}" presName="bgRect" presStyleLbl="bgShp" presStyleIdx="5" presStyleCnt="8"/>
      <dgm:spPr/>
    </dgm:pt>
    <dgm:pt modelId="{462CA4E5-2A3D-4560-BFB3-B053C9FEB9A6}" type="pres">
      <dgm:prSet presAssocID="{730D187B-F228-4CBF-AB41-C16E1D8D567C}" presName="iconRect" presStyleLbl="node1" presStyleIdx="5" presStyleCnt="8"/>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Eye"/>
        </a:ext>
      </dgm:extLst>
    </dgm:pt>
    <dgm:pt modelId="{4F513C2A-1E63-41B3-A349-F0997D804E9F}" type="pres">
      <dgm:prSet presAssocID="{730D187B-F228-4CBF-AB41-C16E1D8D567C}" presName="spaceRect" presStyleCnt="0"/>
      <dgm:spPr/>
    </dgm:pt>
    <dgm:pt modelId="{0A8A6F80-A5F2-4A98-8C49-60CFF775063A}" type="pres">
      <dgm:prSet presAssocID="{730D187B-F228-4CBF-AB41-C16E1D8D567C}" presName="parTx" presStyleLbl="revTx" presStyleIdx="5" presStyleCnt="8">
        <dgm:presLayoutVars>
          <dgm:chMax val="0"/>
          <dgm:chPref val="0"/>
        </dgm:presLayoutVars>
      </dgm:prSet>
      <dgm:spPr/>
    </dgm:pt>
    <dgm:pt modelId="{A19B6C22-BCF9-4485-9D31-51852A7EE77B}" type="pres">
      <dgm:prSet presAssocID="{0337E44B-85D2-434A-8209-4D62508F7042}" presName="sibTrans" presStyleCnt="0"/>
      <dgm:spPr/>
    </dgm:pt>
    <dgm:pt modelId="{54DEDC78-CC13-4902-94A9-2BA4685B23E3}" type="pres">
      <dgm:prSet presAssocID="{D72AEF94-5302-4D15-B4CA-ADECE0D21812}" presName="compNode" presStyleCnt="0"/>
      <dgm:spPr/>
    </dgm:pt>
    <dgm:pt modelId="{B8FA6CC7-F9D7-43E1-BBC9-DABCF97249D3}" type="pres">
      <dgm:prSet presAssocID="{D72AEF94-5302-4D15-B4CA-ADECE0D21812}" presName="bgRect" presStyleLbl="bgShp" presStyleIdx="6" presStyleCnt="8"/>
      <dgm:spPr/>
    </dgm:pt>
    <dgm:pt modelId="{CAD1F747-B3B1-42DC-B3BB-2F09EEBFA161}" type="pres">
      <dgm:prSet presAssocID="{D72AEF94-5302-4D15-B4CA-ADECE0D21812}" presName="iconRect" presStyleLbl="node1" presStyleIdx="6" presStyleCnt="8"/>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dgm:spPr>
      <dgm:extLst>
        <a:ext uri="{E40237B7-FDA0-4F09-8148-C483321AD2D9}">
          <dgm14:cNvPr xmlns:dgm14="http://schemas.microsoft.com/office/drawing/2010/diagram" id="0" name="" descr="Thermometer"/>
        </a:ext>
      </dgm:extLst>
    </dgm:pt>
    <dgm:pt modelId="{CE9FFEBF-549A-45C7-9C20-6F5AB80ADC2E}" type="pres">
      <dgm:prSet presAssocID="{D72AEF94-5302-4D15-B4CA-ADECE0D21812}" presName="spaceRect" presStyleCnt="0"/>
      <dgm:spPr/>
    </dgm:pt>
    <dgm:pt modelId="{9EF1E195-A828-4C9F-999C-7361B5B2D4C6}" type="pres">
      <dgm:prSet presAssocID="{D72AEF94-5302-4D15-B4CA-ADECE0D21812}" presName="parTx" presStyleLbl="revTx" presStyleIdx="6" presStyleCnt="8">
        <dgm:presLayoutVars>
          <dgm:chMax val="0"/>
          <dgm:chPref val="0"/>
        </dgm:presLayoutVars>
      </dgm:prSet>
      <dgm:spPr/>
    </dgm:pt>
    <dgm:pt modelId="{D16005FB-2720-48DC-BE2B-27C8D7206B1A}" type="pres">
      <dgm:prSet presAssocID="{405305E0-45C5-4C3B-B71C-57EF64447A19}" presName="sibTrans" presStyleCnt="0"/>
      <dgm:spPr/>
    </dgm:pt>
    <dgm:pt modelId="{2D6AB21F-BF1E-42D7-8888-59E7149ABDFD}" type="pres">
      <dgm:prSet presAssocID="{DD8B4144-4EFC-4422-A563-DEDF7ACEF409}" presName="compNode" presStyleCnt="0"/>
      <dgm:spPr/>
    </dgm:pt>
    <dgm:pt modelId="{F9FF1661-5D20-47E6-B59B-DAF498ADC985}" type="pres">
      <dgm:prSet presAssocID="{DD8B4144-4EFC-4422-A563-DEDF7ACEF409}" presName="bgRect" presStyleLbl="bgShp" presStyleIdx="7" presStyleCnt="8"/>
      <dgm:spPr/>
    </dgm:pt>
    <dgm:pt modelId="{2CF9BD19-C006-40B0-9374-765EFCF1DF32}" type="pres">
      <dgm:prSet presAssocID="{DD8B4144-4EFC-4422-A563-DEDF7ACEF409}" presName="iconRect" presStyleLbl="node1" presStyleIdx="7" presStyleCnt="8"/>
      <dgm:spPr>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a:ln>
          <a:noFill/>
        </a:ln>
      </dgm:spPr>
      <dgm:extLst>
        <a:ext uri="{E40237B7-FDA0-4F09-8148-C483321AD2D9}">
          <dgm14:cNvPr xmlns:dgm14="http://schemas.microsoft.com/office/drawing/2010/diagram" id="0" name="" descr="Home"/>
        </a:ext>
      </dgm:extLst>
    </dgm:pt>
    <dgm:pt modelId="{939D6960-9535-40F4-9FF8-C148B6DF521D}" type="pres">
      <dgm:prSet presAssocID="{DD8B4144-4EFC-4422-A563-DEDF7ACEF409}" presName="spaceRect" presStyleCnt="0"/>
      <dgm:spPr/>
    </dgm:pt>
    <dgm:pt modelId="{D6D4BDD9-7039-4E5F-BFD1-BB0ACAACF4AA}" type="pres">
      <dgm:prSet presAssocID="{DD8B4144-4EFC-4422-A563-DEDF7ACEF409}" presName="parTx" presStyleLbl="revTx" presStyleIdx="7" presStyleCnt="8">
        <dgm:presLayoutVars>
          <dgm:chMax val="0"/>
          <dgm:chPref val="0"/>
        </dgm:presLayoutVars>
      </dgm:prSet>
      <dgm:spPr/>
    </dgm:pt>
  </dgm:ptLst>
  <dgm:cxnLst>
    <dgm:cxn modelId="{74E76D01-27E7-4C57-8F8E-6406DCC808BF}" type="presOf" srcId="{84DE6923-9FCE-4972-98F4-FB5DB1062F03}" destId="{68C24C88-C2BB-4E33-BBBE-8C0D5A3684EF}" srcOrd="0" destOrd="0" presId="urn:microsoft.com/office/officeart/2018/2/layout/IconVerticalSolidList"/>
    <dgm:cxn modelId="{25F81A08-430C-48CA-BBAC-0781856A5ADF}" type="presOf" srcId="{185E8B6C-F74F-47DB-AB8C-152677723CCA}" destId="{EB9BC86F-D398-4EE7-967E-379E4BD21BC1}" srcOrd="0" destOrd="0" presId="urn:microsoft.com/office/officeart/2018/2/layout/IconVerticalSolidList"/>
    <dgm:cxn modelId="{F91A5428-B3B0-4537-973B-C529DBA1984F}" srcId="{306BC6A6-D6FD-49B6-8E6A-81B3EC33FE66}" destId="{730D187B-F228-4CBF-AB41-C16E1D8D567C}" srcOrd="5" destOrd="0" parTransId="{5ED3E995-EDCB-4A2F-8ED0-014531E100FD}" sibTransId="{0337E44B-85D2-434A-8209-4D62508F7042}"/>
    <dgm:cxn modelId="{7A27A731-0746-41CC-A50B-4D11EA5A1EF4}" srcId="{306BC6A6-D6FD-49B6-8E6A-81B3EC33FE66}" destId="{0485B59F-5650-4D26-933D-16343A3C9683}" srcOrd="1" destOrd="0" parTransId="{114E63F4-AA62-48D4-B973-1AA76547E9FC}" sibTransId="{7D7B6213-06E2-484E-9830-80F4D53E97EA}"/>
    <dgm:cxn modelId="{7E1C376F-2D94-4DA2-B60F-0CD4A2F86A16}" srcId="{306BC6A6-D6FD-49B6-8E6A-81B3EC33FE66}" destId="{B33EFD17-11B5-4C9B-99CC-4871F44A0FF9}" srcOrd="3" destOrd="0" parTransId="{A6E1C442-C5D3-4234-86AD-32C52EF75C8B}" sibTransId="{FD216D1B-10A1-47F9-AE03-671834D4730D}"/>
    <dgm:cxn modelId="{E6E8C351-A801-442C-90EA-B0B7C5C70124}" srcId="{306BC6A6-D6FD-49B6-8E6A-81B3EC33FE66}" destId="{F0F295A6-EED9-451F-8C19-81DC657625F4}" srcOrd="2" destOrd="0" parTransId="{A58D62EE-D0AE-4DD7-9C15-5729902D3DF2}" sibTransId="{7B242A05-B7A0-4E99-8289-3F27EE46168F}"/>
    <dgm:cxn modelId="{9C533953-7BB4-413C-9C45-BDDBE2C9AEFD}" type="presOf" srcId="{730D187B-F228-4CBF-AB41-C16E1D8D567C}" destId="{0A8A6F80-A5F2-4A98-8C49-60CFF775063A}" srcOrd="0" destOrd="0" presId="urn:microsoft.com/office/officeart/2018/2/layout/IconVerticalSolidList"/>
    <dgm:cxn modelId="{C93A3B85-8382-4717-B5E5-8D3D123664CA}" type="presOf" srcId="{B33EFD17-11B5-4C9B-99CC-4871F44A0FF9}" destId="{9CA90F83-AEAE-405B-A4B0-728518E2D95F}" srcOrd="0" destOrd="0" presId="urn:microsoft.com/office/officeart/2018/2/layout/IconVerticalSolidList"/>
    <dgm:cxn modelId="{79EF918D-6D5A-4241-BA25-709002C7CF5E}" srcId="{306BC6A6-D6FD-49B6-8E6A-81B3EC33FE66}" destId="{185E8B6C-F74F-47DB-AB8C-152677723CCA}" srcOrd="4" destOrd="0" parTransId="{D24C29A4-03A4-496F-AD71-878471C3E8AE}" sibTransId="{58C98D59-9F89-44DB-8460-CE64816D4076}"/>
    <dgm:cxn modelId="{7D172D93-522B-4034-B4C8-9840640BEE86}" srcId="{306BC6A6-D6FD-49B6-8E6A-81B3EC33FE66}" destId="{D72AEF94-5302-4D15-B4CA-ADECE0D21812}" srcOrd="6" destOrd="0" parTransId="{AEAE5E4D-BBD3-401E-8AEA-6AA392CC50BF}" sibTransId="{405305E0-45C5-4C3B-B71C-57EF64447A19}"/>
    <dgm:cxn modelId="{66F4B899-17F6-4F79-8B83-9368F7B70505}" type="presOf" srcId="{306BC6A6-D6FD-49B6-8E6A-81B3EC33FE66}" destId="{2EA2154F-E09D-441D-A26F-7DEC15BCC713}" srcOrd="0" destOrd="0" presId="urn:microsoft.com/office/officeart/2018/2/layout/IconVerticalSolidList"/>
    <dgm:cxn modelId="{DC9D2FBD-0C3E-4479-B376-7FA45ADDCFD8}" srcId="{306BC6A6-D6FD-49B6-8E6A-81B3EC33FE66}" destId="{84DE6923-9FCE-4972-98F4-FB5DB1062F03}" srcOrd="0" destOrd="0" parTransId="{D3ECB3BB-79BC-4619-9B12-6D3F73A44889}" sibTransId="{B0EFCACD-4061-4FF0-90C3-89BE6713AB55}"/>
    <dgm:cxn modelId="{786532C5-49FD-4979-BC70-3BBD04759D49}" srcId="{306BC6A6-D6FD-49B6-8E6A-81B3EC33FE66}" destId="{DD8B4144-4EFC-4422-A563-DEDF7ACEF409}" srcOrd="7" destOrd="0" parTransId="{8045C8C6-216C-48B6-9BEF-CCAAADF9AAF3}" sibTransId="{07C04FD1-2A45-4B26-8C7A-DFDEA251A2F5}"/>
    <dgm:cxn modelId="{AC41DFC7-1A1B-4C8D-9AF2-A3709A44B779}" type="presOf" srcId="{F0F295A6-EED9-451F-8C19-81DC657625F4}" destId="{56D90665-1CD8-4879-AC30-E54E9A3CF294}" srcOrd="0" destOrd="0" presId="urn:microsoft.com/office/officeart/2018/2/layout/IconVerticalSolidList"/>
    <dgm:cxn modelId="{C78A52D5-1F79-4991-A006-AD6AE8C80647}" type="presOf" srcId="{D72AEF94-5302-4D15-B4CA-ADECE0D21812}" destId="{9EF1E195-A828-4C9F-999C-7361B5B2D4C6}" srcOrd="0" destOrd="0" presId="urn:microsoft.com/office/officeart/2018/2/layout/IconVerticalSolidList"/>
    <dgm:cxn modelId="{7C98A5DC-9F79-4814-B71A-9818091E8352}" type="presOf" srcId="{0485B59F-5650-4D26-933D-16343A3C9683}" destId="{CB35BF86-FAD4-40A0-A3F2-A53BB9D35439}" srcOrd="0" destOrd="0" presId="urn:microsoft.com/office/officeart/2018/2/layout/IconVerticalSolidList"/>
    <dgm:cxn modelId="{9203D1F1-6F0B-454D-BF7A-E3AC29CAB0E6}" type="presOf" srcId="{DD8B4144-4EFC-4422-A563-DEDF7ACEF409}" destId="{D6D4BDD9-7039-4E5F-BFD1-BB0ACAACF4AA}" srcOrd="0" destOrd="0" presId="urn:microsoft.com/office/officeart/2018/2/layout/IconVerticalSolidList"/>
    <dgm:cxn modelId="{39842181-E22A-4F0E-B350-9CD2D5064DDE}" type="presParOf" srcId="{2EA2154F-E09D-441D-A26F-7DEC15BCC713}" destId="{E7D7C37F-B416-4484-AD65-1FC5C8CD13BC}" srcOrd="0" destOrd="0" presId="urn:microsoft.com/office/officeart/2018/2/layout/IconVerticalSolidList"/>
    <dgm:cxn modelId="{15F5B005-5D45-47EB-8105-E188C24E2EBE}" type="presParOf" srcId="{E7D7C37F-B416-4484-AD65-1FC5C8CD13BC}" destId="{FEC2AAF0-323C-4199-B4BB-5D2EC857257D}" srcOrd="0" destOrd="0" presId="urn:microsoft.com/office/officeart/2018/2/layout/IconVerticalSolidList"/>
    <dgm:cxn modelId="{817EECA5-0115-44AA-969A-05C6AE4BC97F}" type="presParOf" srcId="{E7D7C37F-B416-4484-AD65-1FC5C8CD13BC}" destId="{C76C7C66-8591-4208-9271-5A63F611F2C5}" srcOrd="1" destOrd="0" presId="urn:microsoft.com/office/officeart/2018/2/layout/IconVerticalSolidList"/>
    <dgm:cxn modelId="{32C1B28D-F8DE-4011-A665-B009DDA29DB5}" type="presParOf" srcId="{E7D7C37F-B416-4484-AD65-1FC5C8CD13BC}" destId="{FAB5F7D3-73B8-44F8-9AC1-A83212CDAC5A}" srcOrd="2" destOrd="0" presId="urn:microsoft.com/office/officeart/2018/2/layout/IconVerticalSolidList"/>
    <dgm:cxn modelId="{3BD104CD-088F-4584-AF8D-F371F529DEFA}" type="presParOf" srcId="{E7D7C37F-B416-4484-AD65-1FC5C8CD13BC}" destId="{68C24C88-C2BB-4E33-BBBE-8C0D5A3684EF}" srcOrd="3" destOrd="0" presId="urn:microsoft.com/office/officeart/2018/2/layout/IconVerticalSolidList"/>
    <dgm:cxn modelId="{7BD0F888-6B55-4510-9ECD-B9D9B151EE73}" type="presParOf" srcId="{2EA2154F-E09D-441D-A26F-7DEC15BCC713}" destId="{6E321242-D489-42F4-B109-A0101AADE611}" srcOrd="1" destOrd="0" presId="urn:microsoft.com/office/officeart/2018/2/layout/IconVerticalSolidList"/>
    <dgm:cxn modelId="{C5CE7D9C-64CD-4B51-B77D-BC50E8CB34B5}" type="presParOf" srcId="{2EA2154F-E09D-441D-A26F-7DEC15BCC713}" destId="{BB13DACA-AFC3-40DE-A8AE-EC5360400B11}" srcOrd="2" destOrd="0" presId="urn:microsoft.com/office/officeart/2018/2/layout/IconVerticalSolidList"/>
    <dgm:cxn modelId="{E689114C-560C-40B9-BE3A-5E4C45B1930D}" type="presParOf" srcId="{BB13DACA-AFC3-40DE-A8AE-EC5360400B11}" destId="{80C7C030-C711-4864-9BE7-A8E681B8E6E3}" srcOrd="0" destOrd="0" presId="urn:microsoft.com/office/officeart/2018/2/layout/IconVerticalSolidList"/>
    <dgm:cxn modelId="{1695B645-9C8C-4EA5-934C-EA17F0964D70}" type="presParOf" srcId="{BB13DACA-AFC3-40DE-A8AE-EC5360400B11}" destId="{6CA9B676-8959-49B3-8895-198AED3AF020}" srcOrd="1" destOrd="0" presId="urn:microsoft.com/office/officeart/2018/2/layout/IconVerticalSolidList"/>
    <dgm:cxn modelId="{940BE346-81EA-4E98-A40D-C8C51F150AD5}" type="presParOf" srcId="{BB13DACA-AFC3-40DE-A8AE-EC5360400B11}" destId="{4EAAF7DD-AC50-4348-AA30-65D3E04B1B8F}" srcOrd="2" destOrd="0" presId="urn:microsoft.com/office/officeart/2018/2/layout/IconVerticalSolidList"/>
    <dgm:cxn modelId="{140FAE12-9808-4F9F-A866-676669B01793}" type="presParOf" srcId="{BB13DACA-AFC3-40DE-A8AE-EC5360400B11}" destId="{CB35BF86-FAD4-40A0-A3F2-A53BB9D35439}" srcOrd="3" destOrd="0" presId="urn:microsoft.com/office/officeart/2018/2/layout/IconVerticalSolidList"/>
    <dgm:cxn modelId="{C20FEB1D-DBD3-4744-9F84-CD068A6CC783}" type="presParOf" srcId="{2EA2154F-E09D-441D-A26F-7DEC15BCC713}" destId="{D4AFFDF0-2280-426A-8A95-B3B7D37D459A}" srcOrd="3" destOrd="0" presId="urn:microsoft.com/office/officeart/2018/2/layout/IconVerticalSolidList"/>
    <dgm:cxn modelId="{D38EFDE4-D60C-418C-B8B9-D6542B2EE29F}" type="presParOf" srcId="{2EA2154F-E09D-441D-A26F-7DEC15BCC713}" destId="{2B7FE2C8-D434-49DE-8239-C8A2B5765532}" srcOrd="4" destOrd="0" presId="urn:microsoft.com/office/officeart/2018/2/layout/IconVerticalSolidList"/>
    <dgm:cxn modelId="{C847BCF0-F9B0-47D0-9830-FC0A540397BB}" type="presParOf" srcId="{2B7FE2C8-D434-49DE-8239-C8A2B5765532}" destId="{B34EDBE4-D0D6-40E4-B2C0-94C037C9E2DA}" srcOrd="0" destOrd="0" presId="urn:microsoft.com/office/officeart/2018/2/layout/IconVerticalSolidList"/>
    <dgm:cxn modelId="{66D0D0D5-5C56-44C8-9844-10AC775C8A6D}" type="presParOf" srcId="{2B7FE2C8-D434-49DE-8239-C8A2B5765532}" destId="{A3F56365-F0E5-41D6-85FD-1A261FF503C0}" srcOrd="1" destOrd="0" presId="urn:microsoft.com/office/officeart/2018/2/layout/IconVerticalSolidList"/>
    <dgm:cxn modelId="{5C54F612-0CA7-4EC6-B4B4-13A8C985C5CA}" type="presParOf" srcId="{2B7FE2C8-D434-49DE-8239-C8A2B5765532}" destId="{8FC9B5FB-5885-48CE-A974-B9DA4B1233CF}" srcOrd="2" destOrd="0" presId="urn:microsoft.com/office/officeart/2018/2/layout/IconVerticalSolidList"/>
    <dgm:cxn modelId="{5E2BDF48-A337-40F3-B5EF-39F374C9115D}" type="presParOf" srcId="{2B7FE2C8-D434-49DE-8239-C8A2B5765532}" destId="{56D90665-1CD8-4879-AC30-E54E9A3CF294}" srcOrd="3" destOrd="0" presId="urn:microsoft.com/office/officeart/2018/2/layout/IconVerticalSolidList"/>
    <dgm:cxn modelId="{5C8E24F6-E19B-47F8-98CB-51B4DAC4D111}" type="presParOf" srcId="{2EA2154F-E09D-441D-A26F-7DEC15BCC713}" destId="{00B497A4-240A-41C6-A2FC-9E4A420BA17B}" srcOrd="5" destOrd="0" presId="urn:microsoft.com/office/officeart/2018/2/layout/IconVerticalSolidList"/>
    <dgm:cxn modelId="{C7288355-33DF-4D6D-9DF8-618D8C13054E}" type="presParOf" srcId="{2EA2154F-E09D-441D-A26F-7DEC15BCC713}" destId="{39B0C78E-5C2E-4330-9BF7-28C829ED9D64}" srcOrd="6" destOrd="0" presId="urn:microsoft.com/office/officeart/2018/2/layout/IconVerticalSolidList"/>
    <dgm:cxn modelId="{4C99696B-5667-4393-AB33-62B43C69BEE8}" type="presParOf" srcId="{39B0C78E-5C2E-4330-9BF7-28C829ED9D64}" destId="{545F55E4-E433-4AD0-BF8F-28D17AA3AF1F}" srcOrd="0" destOrd="0" presId="urn:microsoft.com/office/officeart/2018/2/layout/IconVerticalSolidList"/>
    <dgm:cxn modelId="{D090A3F9-565F-4E90-8500-E7BC9796B753}" type="presParOf" srcId="{39B0C78E-5C2E-4330-9BF7-28C829ED9D64}" destId="{5A7F19D4-9820-471D-A28D-99D96E346B54}" srcOrd="1" destOrd="0" presId="urn:microsoft.com/office/officeart/2018/2/layout/IconVerticalSolidList"/>
    <dgm:cxn modelId="{A4C11411-9D58-4D70-A6FD-1058147D5FE1}" type="presParOf" srcId="{39B0C78E-5C2E-4330-9BF7-28C829ED9D64}" destId="{B6110D55-FD22-4C42-A84A-4A9F10C7EFF8}" srcOrd="2" destOrd="0" presId="urn:microsoft.com/office/officeart/2018/2/layout/IconVerticalSolidList"/>
    <dgm:cxn modelId="{25BB41FE-9ADF-400F-A4B7-3FAE33A4F5B2}" type="presParOf" srcId="{39B0C78E-5C2E-4330-9BF7-28C829ED9D64}" destId="{9CA90F83-AEAE-405B-A4B0-728518E2D95F}" srcOrd="3" destOrd="0" presId="urn:microsoft.com/office/officeart/2018/2/layout/IconVerticalSolidList"/>
    <dgm:cxn modelId="{544679A3-121F-495A-A249-EC5B15765E38}" type="presParOf" srcId="{2EA2154F-E09D-441D-A26F-7DEC15BCC713}" destId="{11F55FE6-BC63-4406-926A-AB4017BD828D}" srcOrd="7" destOrd="0" presId="urn:microsoft.com/office/officeart/2018/2/layout/IconVerticalSolidList"/>
    <dgm:cxn modelId="{FF3B38FF-572D-49E2-91CD-1EF5E5DD4C4E}" type="presParOf" srcId="{2EA2154F-E09D-441D-A26F-7DEC15BCC713}" destId="{B062BE35-7174-401E-A448-A67EA442F444}" srcOrd="8" destOrd="0" presId="urn:microsoft.com/office/officeart/2018/2/layout/IconVerticalSolidList"/>
    <dgm:cxn modelId="{C11C7EEC-0563-40BD-B8C2-DB61FF651C40}" type="presParOf" srcId="{B062BE35-7174-401E-A448-A67EA442F444}" destId="{D7CE476E-4D9B-44DD-9F50-276BC750B7B1}" srcOrd="0" destOrd="0" presId="urn:microsoft.com/office/officeart/2018/2/layout/IconVerticalSolidList"/>
    <dgm:cxn modelId="{513852C2-605C-4E97-AD12-C838A5BEA649}" type="presParOf" srcId="{B062BE35-7174-401E-A448-A67EA442F444}" destId="{DA50EAD6-D611-422F-A6D3-DFC919E55F33}" srcOrd="1" destOrd="0" presId="urn:microsoft.com/office/officeart/2018/2/layout/IconVerticalSolidList"/>
    <dgm:cxn modelId="{114C4606-2410-4C67-8F63-BA55CC2105A4}" type="presParOf" srcId="{B062BE35-7174-401E-A448-A67EA442F444}" destId="{26EE3F26-7298-4842-8FB5-2859902025DE}" srcOrd="2" destOrd="0" presId="urn:microsoft.com/office/officeart/2018/2/layout/IconVerticalSolidList"/>
    <dgm:cxn modelId="{E165CCF4-0473-4E79-93E2-A88549107D05}" type="presParOf" srcId="{B062BE35-7174-401E-A448-A67EA442F444}" destId="{EB9BC86F-D398-4EE7-967E-379E4BD21BC1}" srcOrd="3" destOrd="0" presId="urn:microsoft.com/office/officeart/2018/2/layout/IconVerticalSolidList"/>
    <dgm:cxn modelId="{97E1907F-21AC-4D20-A3C3-A6971A61A041}" type="presParOf" srcId="{2EA2154F-E09D-441D-A26F-7DEC15BCC713}" destId="{2D2AC205-B45E-4928-8F3D-A541EB39184D}" srcOrd="9" destOrd="0" presId="urn:microsoft.com/office/officeart/2018/2/layout/IconVerticalSolidList"/>
    <dgm:cxn modelId="{7F65D27D-6DB0-4885-8323-2624280341E7}" type="presParOf" srcId="{2EA2154F-E09D-441D-A26F-7DEC15BCC713}" destId="{CED32CCB-1268-476B-8C2D-E2F9056B7650}" srcOrd="10" destOrd="0" presId="urn:microsoft.com/office/officeart/2018/2/layout/IconVerticalSolidList"/>
    <dgm:cxn modelId="{AA12E054-B328-458E-938C-5A6E897755D6}" type="presParOf" srcId="{CED32CCB-1268-476B-8C2D-E2F9056B7650}" destId="{3D5738B0-2600-48B2-A94D-33F3DDB5E23E}" srcOrd="0" destOrd="0" presId="urn:microsoft.com/office/officeart/2018/2/layout/IconVerticalSolidList"/>
    <dgm:cxn modelId="{7A95EC2E-8C98-46A6-AED7-B72DE15545E2}" type="presParOf" srcId="{CED32CCB-1268-476B-8C2D-E2F9056B7650}" destId="{462CA4E5-2A3D-4560-BFB3-B053C9FEB9A6}" srcOrd="1" destOrd="0" presId="urn:microsoft.com/office/officeart/2018/2/layout/IconVerticalSolidList"/>
    <dgm:cxn modelId="{91CF00B1-7485-4CED-8949-A7F3BBFDF6C2}" type="presParOf" srcId="{CED32CCB-1268-476B-8C2D-E2F9056B7650}" destId="{4F513C2A-1E63-41B3-A349-F0997D804E9F}" srcOrd="2" destOrd="0" presId="urn:microsoft.com/office/officeart/2018/2/layout/IconVerticalSolidList"/>
    <dgm:cxn modelId="{FBA09F28-779A-4753-864D-A5B6F5066710}" type="presParOf" srcId="{CED32CCB-1268-476B-8C2D-E2F9056B7650}" destId="{0A8A6F80-A5F2-4A98-8C49-60CFF775063A}" srcOrd="3" destOrd="0" presId="urn:microsoft.com/office/officeart/2018/2/layout/IconVerticalSolidList"/>
    <dgm:cxn modelId="{0ED4E984-2D32-42C3-8725-BFF76B87D2A4}" type="presParOf" srcId="{2EA2154F-E09D-441D-A26F-7DEC15BCC713}" destId="{A19B6C22-BCF9-4485-9D31-51852A7EE77B}" srcOrd="11" destOrd="0" presId="urn:microsoft.com/office/officeart/2018/2/layout/IconVerticalSolidList"/>
    <dgm:cxn modelId="{C9E6A637-D027-4685-BB22-8E4FE1BE3013}" type="presParOf" srcId="{2EA2154F-E09D-441D-A26F-7DEC15BCC713}" destId="{54DEDC78-CC13-4902-94A9-2BA4685B23E3}" srcOrd="12" destOrd="0" presId="urn:microsoft.com/office/officeart/2018/2/layout/IconVerticalSolidList"/>
    <dgm:cxn modelId="{F570719C-C88C-44AA-9E31-9114E5DAD73F}" type="presParOf" srcId="{54DEDC78-CC13-4902-94A9-2BA4685B23E3}" destId="{B8FA6CC7-F9D7-43E1-BBC9-DABCF97249D3}" srcOrd="0" destOrd="0" presId="urn:microsoft.com/office/officeart/2018/2/layout/IconVerticalSolidList"/>
    <dgm:cxn modelId="{0B2B9979-6340-4948-A556-300172DDE970}" type="presParOf" srcId="{54DEDC78-CC13-4902-94A9-2BA4685B23E3}" destId="{CAD1F747-B3B1-42DC-B3BB-2F09EEBFA161}" srcOrd="1" destOrd="0" presId="urn:microsoft.com/office/officeart/2018/2/layout/IconVerticalSolidList"/>
    <dgm:cxn modelId="{6CD6ACB2-C01B-401E-AACC-8DF15C43FE0B}" type="presParOf" srcId="{54DEDC78-CC13-4902-94A9-2BA4685B23E3}" destId="{CE9FFEBF-549A-45C7-9C20-6F5AB80ADC2E}" srcOrd="2" destOrd="0" presId="urn:microsoft.com/office/officeart/2018/2/layout/IconVerticalSolidList"/>
    <dgm:cxn modelId="{E2869B04-AEDB-493C-A16F-9AC64A92EC1A}" type="presParOf" srcId="{54DEDC78-CC13-4902-94A9-2BA4685B23E3}" destId="{9EF1E195-A828-4C9F-999C-7361B5B2D4C6}" srcOrd="3" destOrd="0" presId="urn:microsoft.com/office/officeart/2018/2/layout/IconVerticalSolidList"/>
    <dgm:cxn modelId="{AFF39BD5-6CB6-4CA2-97B8-8BE7E146682B}" type="presParOf" srcId="{2EA2154F-E09D-441D-A26F-7DEC15BCC713}" destId="{D16005FB-2720-48DC-BE2B-27C8D7206B1A}" srcOrd="13" destOrd="0" presId="urn:microsoft.com/office/officeart/2018/2/layout/IconVerticalSolidList"/>
    <dgm:cxn modelId="{E3E4FFCA-60A2-464C-B0B8-584FD474FA91}" type="presParOf" srcId="{2EA2154F-E09D-441D-A26F-7DEC15BCC713}" destId="{2D6AB21F-BF1E-42D7-8888-59E7149ABDFD}" srcOrd="14" destOrd="0" presId="urn:microsoft.com/office/officeart/2018/2/layout/IconVerticalSolidList"/>
    <dgm:cxn modelId="{4DF61AFF-9394-4A64-8914-B09BB908FB96}" type="presParOf" srcId="{2D6AB21F-BF1E-42D7-8888-59E7149ABDFD}" destId="{F9FF1661-5D20-47E6-B59B-DAF498ADC985}" srcOrd="0" destOrd="0" presId="urn:microsoft.com/office/officeart/2018/2/layout/IconVerticalSolidList"/>
    <dgm:cxn modelId="{01B6868F-42B9-4433-B21B-EA685FC5D829}" type="presParOf" srcId="{2D6AB21F-BF1E-42D7-8888-59E7149ABDFD}" destId="{2CF9BD19-C006-40B0-9374-765EFCF1DF32}" srcOrd="1" destOrd="0" presId="urn:microsoft.com/office/officeart/2018/2/layout/IconVerticalSolidList"/>
    <dgm:cxn modelId="{2BA89E86-3765-4964-A479-99C49F7D0F36}" type="presParOf" srcId="{2D6AB21F-BF1E-42D7-8888-59E7149ABDFD}" destId="{939D6960-9535-40F4-9FF8-C148B6DF521D}" srcOrd="2" destOrd="0" presId="urn:microsoft.com/office/officeart/2018/2/layout/IconVerticalSolidList"/>
    <dgm:cxn modelId="{3C1AFAC9-BC21-4570-975D-F905B2CD4399}" type="presParOf" srcId="{2D6AB21F-BF1E-42D7-8888-59E7149ABDFD}" destId="{D6D4BDD9-7039-4E5F-BFD1-BB0ACAACF4AA}"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C6FA6BC-1910-4830-B885-9AFED5167019}"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B3B5F04D-26DF-4142-83A4-C21031F77207}">
      <dgm:prSet/>
      <dgm:spPr/>
      <dgm:t>
        <a:bodyPr/>
        <a:lstStyle/>
        <a:p>
          <a:pPr>
            <a:defRPr cap="all"/>
          </a:pPr>
          <a:r>
            <a:rPr lang="en-NZ"/>
            <a:t>Flooding does impact herd size and saleyard prices but ONLY when cattle numbers before the flood are high.</a:t>
          </a:r>
          <a:endParaRPr lang="en-US"/>
        </a:p>
      </dgm:t>
    </dgm:pt>
    <dgm:pt modelId="{9BC92550-1A84-4805-A5D5-6B1666AF4C7E}" type="parTrans" cxnId="{BB1A46F1-55FB-4EEA-B438-8276763D12A1}">
      <dgm:prSet/>
      <dgm:spPr/>
      <dgm:t>
        <a:bodyPr/>
        <a:lstStyle/>
        <a:p>
          <a:endParaRPr lang="en-US"/>
        </a:p>
      </dgm:t>
    </dgm:pt>
    <dgm:pt modelId="{EDDE0879-2AC2-478F-8BA0-85BAE705435B}" type="sibTrans" cxnId="{BB1A46F1-55FB-4EEA-B438-8276763D12A1}">
      <dgm:prSet/>
      <dgm:spPr/>
      <dgm:t>
        <a:bodyPr/>
        <a:lstStyle/>
        <a:p>
          <a:endParaRPr lang="en-US"/>
        </a:p>
      </dgm:t>
    </dgm:pt>
    <dgm:pt modelId="{9F11465A-F2C2-4185-878A-7B51DB209486}">
      <dgm:prSet/>
      <dgm:spPr/>
      <dgm:t>
        <a:bodyPr/>
        <a:lstStyle/>
        <a:p>
          <a:pPr>
            <a:defRPr cap="all"/>
          </a:pPr>
          <a:r>
            <a:rPr lang="en-NZ"/>
            <a:t>Drought has a more significant impact than flooding.</a:t>
          </a:r>
          <a:endParaRPr lang="en-US"/>
        </a:p>
      </dgm:t>
    </dgm:pt>
    <dgm:pt modelId="{4F8A8C2B-E905-4AD6-A15F-896FDAEAC797}" type="parTrans" cxnId="{C2666E51-C71C-4731-AFF1-33444D90CA7D}">
      <dgm:prSet/>
      <dgm:spPr/>
      <dgm:t>
        <a:bodyPr/>
        <a:lstStyle/>
        <a:p>
          <a:endParaRPr lang="en-US"/>
        </a:p>
      </dgm:t>
    </dgm:pt>
    <dgm:pt modelId="{419A38A5-1FBE-4A69-8978-FF2789C7235D}" type="sibTrans" cxnId="{C2666E51-C71C-4731-AFF1-33444D90CA7D}">
      <dgm:prSet/>
      <dgm:spPr/>
      <dgm:t>
        <a:bodyPr/>
        <a:lstStyle/>
        <a:p>
          <a:endParaRPr lang="en-US"/>
        </a:p>
      </dgm:t>
    </dgm:pt>
    <dgm:pt modelId="{E2128CDC-C0CF-4F40-A28E-0EA78A57D068}">
      <dgm:prSet/>
      <dgm:spPr/>
      <dgm:t>
        <a:bodyPr/>
        <a:lstStyle/>
        <a:p>
          <a:pPr>
            <a:defRPr cap="all"/>
          </a:pPr>
          <a:r>
            <a:rPr lang="en-NZ"/>
            <a:t>There may be an “optimum” herd size that is manageable through adverse weather events.</a:t>
          </a:r>
          <a:endParaRPr lang="en-US"/>
        </a:p>
      </dgm:t>
    </dgm:pt>
    <dgm:pt modelId="{1A7F1EA0-C608-4960-B6D5-7B1D8B73043D}" type="parTrans" cxnId="{03595C94-2EA9-4AEE-A9BB-204B85CF858B}">
      <dgm:prSet/>
      <dgm:spPr/>
      <dgm:t>
        <a:bodyPr/>
        <a:lstStyle/>
        <a:p>
          <a:endParaRPr lang="en-US"/>
        </a:p>
      </dgm:t>
    </dgm:pt>
    <dgm:pt modelId="{30A85491-C2E6-44FA-8816-4A7A3E988203}" type="sibTrans" cxnId="{03595C94-2EA9-4AEE-A9BB-204B85CF858B}">
      <dgm:prSet/>
      <dgm:spPr/>
      <dgm:t>
        <a:bodyPr/>
        <a:lstStyle/>
        <a:p>
          <a:endParaRPr lang="en-US"/>
        </a:p>
      </dgm:t>
    </dgm:pt>
    <dgm:pt modelId="{83A3F829-9462-4748-8B27-D71AA4C089D6}" type="pres">
      <dgm:prSet presAssocID="{CC6FA6BC-1910-4830-B885-9AFED5167019}" presName="root" presStyleCnt="0">
        <dgm:presLayoutVars>
          <dgm:dir/>
          <dgm:resizeHandles val="exact"/>
        </dgm:presLayoutVars>
      </dgm:prSet>
      <dgm:spPr/>
    </dgm:pt>
    <dgm:pt modelId="{AFF5DD96-A403-45EA-B334-72E1EB828D75}" type="pres">
      <dgm:prSet presAssocID="{B3B5F04D-26DF-4142-83A4-C21031F77207}" presName="compNode" presStyleCnt="0"/>
      <dgm:spPr/>
    </dgm:pt>
    <dgm:pt modelId="{609B98E8-1B94-41DC-968D-8FA277538156}" type="pres">
      <dgm:prSet presAssocID="{B3B5F04D-26DF-4142-83A4-C21031F77207}" presName="iconBgRect" presStyleLbl="bgShp" presStyleIdx="0" presStyleCnt="3"/>
      <dgm:spPr>
        <a:prstGeom prst="round2DiagRect">
          <a:avLst>
            <a:gd name="adj1" fmla="val 29727"/>
            <a:gd name="adj2" fmla="val 0"/>
          </a:avLst>
        </a:prstGeom>
      </dgm:spPr>
    </dgm:pt>
    <dgm:pt modelId="{2CF3D3F1-D962-4DBB-8CA8-B0E49284D6A5}" type="pres">
      <dgm:prSet presAssocID="{B3B5F04D-26DF-4142-83A4-C21031F77207}"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ow"/>
        </a:ext>
      </dgm:extLst>
    </dgm:pt>
    <dgm:pt modelId="{05EFD310-5BD5-4A9C-9504-9C53A1C372E8}" type="pres">
      <dgm:prSet presAssocID="{B3B5F04D-26DF-4142-83A4-C21031F77207}" presName="spaceRect" presStyleCnt="0"/>
      <dgm:spPr/>
    </dgm:pt>
    <dgm:pt modelId="{5AD65191-D697-4933-A2CE-4D261171E9BF}" type="pres">
      <dgm:prSet presAssocID="{B3B5F04D-26DF-4142-83A4-C21031F77207}" presName="textRect" presStyleLbl="revTx" presStyleIdx="0" presStyleCnt="3">
        <dgm:presLayoutVars>
          <dgm:chMax val="1"/>
          <dgm:chPref val="1"/>
        </dgm:presLayoutVars>
      </dgm:prSet>
      <dgm:spPr/>
    </dgm:pt>
    <dgm:pt modelId="{CA9D4C4A-8697-4DCD-AC06-D8AC09B808D9}" type="pres">
      <dgm:prSet presAssocID="{EDDE0879-2AC2-478F-8BA0-85BAE705435B}" presName="sibTrans" presStyleCnt="0"/>
      <dgm:spPr/>
    </dgm:pt>
    <dgm:pt modelId="{146C89DA-F151-406C-86A6-264A548F68EE}" type="pres">
      <dgm:prSet presAssocID="{9F11465A-F2C2-4185-878A-7B51DB209486}" presName="compNode" presStyleCnt="0"/>
      <dgm:spPr/>
    </dgm:pt>
    <dgm:pt modelId="{06FC7C94-755C-4189-8FC5-132A168B2203}" type="pres">
      <dgm:prSet presAssocID="{9F11465A-F2C2-4185-878A-7B51DB209486}" presName="iconBgRect" presStyleLbl="bgShp" presStyleIdx="1" presStyleCnt="3"/>
      <dgm:spPr>
        <a:prstGeom prst="round2DiagRect">
          <a:avLst>
            <a:gd name="adj1" fmla="val 29727"/>
            <a:gd name="adj2" fmla="val 0"/>
          </a:avLst>
        </a:prstGeom>
      </dgm:spPr>
    </dgm:pt>
    <dgm:pt modelId="{1604BFF4-3084-45AE-B82E-76CF00BBD497}" type="pres">
      <dgm:prSet presAssocID="{9F11465A-F2C2-4185-878A-7B51DB209486}"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Rain"/>
        </a:ext>
      </dgm:extLst>
    </dgm:pt>
    <dgm:pt modelId="{B4A98A37-FF11-406D-952C-7BF6E2D77C74}" type="pres">
      <dgm:prSet presAssocID="{9F11465A-F2C2-4185-878A-7B51DB209486}" presName="spaceRect" presStyleCnt="0"/>
      <dgm:spPr/>
    </dgm:pt>
    <dgm:pt modelId="{DB10FF9F-EDB9-4DA8-B55D-0D1CF3B42BB4}" type="pres">
      <dgm:prSet presAssocID="{9F11465A-F2C2-4185-878A-7B51DB209486}" presName="textRect" presStyleLbl="revTx" presStyleIdx="1" presStyleCnt="3">
        <dgm:presLayoutVars>
          <dgm:chMax val="1"/>
          <dgm:chPref val="1"/>
        </dgm:presLayoutVars>
      </dgm:prSet>
      <dgm:spPr/>
    </dgm:pt>
    <dgm:pt modelId="{C6988B2B-2E04-4C7E-B62F-9F6B5B901B0A}" type="pres">
      <dgm:prSet presAssocID="{419A38A5-1FBE-4A69-8978-FF2789C7235D}" presName="sibTrans" presStyleCnt="0"/>
      <dgm:spPr/>
    </dgm:pt>
    <dgm:pt modelId="{ACC7EDF6-DC2D-43C1-B6A1-E8CAD8800CB6}" type="pres">
      <dgm:prSet presAssocID="{E2128CDC-C0CF-4F40-A28E-0EA78A57D068}" presName="compNode" presStyleCnt="0"/>
      <dgm:spPr/>
    </dgm:pt>
    <dgm:pt modelId="{5E9426EC-9D8F-439E-AA03-00F08E3F0477}" type="pres">
      <dgm:prSet presAssocID="{E2128CDC-C0CF-4F40-A28E-0EA78A57D068}" presName="iconBgRect" presStyleLbl="bgShp" presStyleIdx="2" presStyleCnt="3"/>
      <dgm:spPr>
        <a:prstGeom prst="round2DiagRect">
          <a:avLst>
            <a:gd name="adj1" fmla="val 29727"/>
            <a:gd name="adj2" fmla="val 0"/>
          </a:avLst>
        </a:prstGeom>
      </dgm:spPr>
    </dgm:pt>
    <dgm:pt modelId="{72CF84F4-32BC-425D-B4CB-B9AC37A82A46}" type="pres">
      <dgm:prSet presAssocID="{E2128CDC-C0CF-4F40-A28E-0EA78A57D068}"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Farm scene"/>
        </a:ext>
      </dgm:extLst>
    </dgm:pt>
    <dgm:pt modelId="{75097FA3-573F-4BF6-8E4E-AB8DEF407231}" type="pres">
      <dgm:prSet presAssocID="{E2128CDC-C0CF-4F40-A28E-0EA78A57D068}" presName="spaceRect" presStyleCnt="0"/>
      <dgm:spPr/>
    </dgm:pt>
    <dgm:pt modelId="{974C3A91-0763-4B38-9CA3-8312B63A3362}" type="pres">
      <dgm:prSet presAssocID="{E2128CDC-C0CF-4F40-A28E-0EA78A57D068}" presName="textRect" presStyleLbl="revTx" presStyleIdx="2" presStyleCnt="3">
        <dgm:presLayoutVars>
          <dgm:chMax val="1"/>
          <dgm:chPref val="1"/>
        </dgm:presLayoutVars>
      </dgm:prSet>
      <dgm:spPr/>
    </dgm:pt>
  </dgm:ptLst>
  <dgm:cxnLst>
    <dgm:cxn modelId="{7897D229-9A6A-4413-A77C-844F2C2D1ED7}" type="presOf" srcId="{9F11465A-F2C2-4185-878A-7B51DB209486}" destId="{DB10FF9F-EDB9-4DA8-B55D-0D1CF3B42BB4}" srcOrd="0" destOrd="0" presId="urn:microsoft.com/office/officeart/2018/5/layout/IconLeafLabelList"/>
    <dgm:cxn modelId="{A1DB3A6D-4AC6-4415-B0BC-40048913A329}" type="presOf" srcId="{E2128CDC-C0CF-4F40-A28E-0EA78A57D068}" destId="{974C3A91-0763-4B38-9CA3-8312B63A3362}" srcOrd="0" destOrd="0" presId="urn:microsoft.com/office/officeart/2018/5/layout/IconLeafLabelList"/>
    <dgm:cxn modelId="{C2666E51-C71C-4731-AFF1-33444D90CA7D}" srcId="{CC6FA6BC-1910-4830-B885-9AFED5167019}" destId="{9F11465A-F2C2-4185-878A-7B51DB209486}" srcOrd="1" destOrd="0" parTransId="{4F8A8C2B-E905-4AD6-A15F-896FDAEAC797}" sibTransId="{419A38A5-1FBE-4A69-8978-FF2789C7235D}"/>
    <dgm:cxn modelId="{C315E97C-9E15-483F-B40A-775DD7E10C6D}" type="presOf" srcId="{B3B5F04D-26DF-4142-83A4-C21031F77207}" destId="{5AD65191-D697-4933-A2CE-4D261171E9BF}" srcOrd="0" destOrd="0" presId="urn:microsoft.com/office/officeart/2018/5/layout/IconLeafLabelList"/>
    <dgm:cxn modelId="{03595C94-2EA9-4AEE-A9BB-204B85CF858B}" srcId="{CC6FA6BC-1910-4830-B885-9AFED5167019}" destId="{E2128CDC-C0CF-4F40-A28E-0EA78A57D068}" srcOrd="2" destOrd="0" parTransId="{1A7F1EA0-C608-4960-B6D5-7B1D8B73043D}" sibTransId="{30A85491-C2E6-44FA-8816-4A7A3E988203}"/>
    <dgm:cxn modelId="{AE93D895-6761-431F-9FF5-6E0DE5E1FAE3}" type="presOf" srcId="{CC6FA6BC-1910-4830-B885-9AFED5167019}" destId="{83A3F829-9462-4748-8B27-D71AA4C089D6}" srcOrd="0" destOrd="0" presId="urn:microsoft.com/office/officeart/2018/5/layout/IconLeafLabelList"/>
    <dgm:cxn modelId="{BB1A46F1-55FB-4EEA-B438-8276763D12A1}" srcId="{CC6FA6BC-1910-4830-B885-9AFED5167019}" destId="{B3B5F04D-26DF-4142-83A4-C21031F77207}" srcOrd="0" destOrd="0" parTransId="{9BC92550-1A84-4805-A5D5-6B1666AF4C7E}" sibTransId="{EDDE0879-2AC2-478F-8BA0-85BAE705435B}"/>
    <dgm:cxn modelId="{907EC045-FEE5-417E-9156-92FA715E434E}" type="presParOf" srcId="{83A3F829-9462-4748-8B27-D71AA4C089D6}" destId="{AFF5DD96-A403-45EA-B334-72E1EB828D75}" srcOrd="0" destOrd="0" presId="urn:microsoft.com/office/officeart/2018/5/layout/IconLeafLabelList"/>
    <dgm:cxn modelId="{DE439517-685A-4F55-B3C9-4A7F00BF6822}" type="presParOf" srcId="{AFF5DD96-A403-45EA-B334-72E1EB828D75}" destId="{609B98E8-1B94-41DC-968D-8FA277538156}" srcOrd="0" destOrd="0" presId="urn:microsoft.com/office/officeart/2018/5/layout/IconLeafLabelList"/>
    <dgm:cxn modelId="{E2CC3302-F7E7-42C6-A6CD-688D33BB05FD}" type="presParOf" srcId="{AFF5DD96-A403-45EA-B334-72E1EB828D75}" destId="{2CF3D3F1-D962-4DBB-8CA8-B0E49284D6A5}" srcOrd="1" destOrd="0" presId="urn:microsoft.com/office/officeart/2018/5/layout/IconLeafLabelList"/>
    <dgm:cxn modelId="{91C509CC-F4E2-4962-81E7-D509EC479629}" type="presParOf" srcId="{AFF5DD96-A403-45EA-B334-72E1EB828D75}" destId="{05EFD310-5BD5-4A9C-9504-9C53A1C372E8}" srcOrd="2" destOrd="0" presId="urn:microsoft.com/office/officeart/2018/5/layout/IconLeafLabelList"/>
    <dgm:cxn modelId="{E3F6C05E-3BFE-458A-B35D-FD0E676CFD98}" type="presParOf" srcId="{AFF5DD96-A403-45EA-B334-72E1EB828D75}" destId="{5AD65191-D697-4933-A2CE-4D261171E9BF}" srcOrd="3" destOrd="0" presId="urn:microsoft.com/office/officeart/2018/5/layout/IconLeafLabelList"/>
    <dgm:cxn modelId="{FAD2658D-6859-4A77-AA9E-B0B9BF6F98E2}" type="presParOf" srcId="{83A3F829-9462-4748-8B27-D71AA4C089D6}" destId="{CA9D4C4A-8697-4DCD-AC06-D8AC09B808D9}" srcOrd="1" destOrd="0" presId="urn:microsoft.com/office/officeart/2018/5/layout/IconLeafLabelList"/>
    <dgm:cxn modelId="{E6EABB69-AB07-4514-AAC8-02E8E4DED3DA}" type="presParOf" srcId="{83A3F829-9462-4748-8B27-D71AA4C089D6}" destId="{146C89DA-F151-406C-86A6-264A548F68EE}" srcOrd="2" destOrd="0" presId="urn:microsoft.com/office/officeart/2018/5/layout/IconLeafLabelList"/>
    <dgm:cxn modelId="{1451DD38-2F85-4405-9ECA-40DEBAD0D31D}" type="presParOf" srcId="{146C89DA-F151-406C-86A6-264A548F68EE}" destId="{06FC7C94-755C-4189-8FC5-132A168B2203}" srcOrd="0" destOrd="0" presId="urn:microsoft.com/office/officeart/2018/5/layout/IconLeafLabelList"/>
    <dgm:cxn modelId="{9D9E1F1B-5BED-4671-8834-868F13C1489F}" type="presParOf" srcId="{146C89DA-F151-406C-86A6-264A548F68EE}" destId="{1604BFF4-3084-45AE-B82E-76CF00BBD497}" srcOrd="1" destOrd="0" presId="urn:microsoft.com/office/officeart/2018/5/layout/IconLeafLabelList"/>
    <dgm:cxn modelId="{50CDF499-A378-4013-A181-01EE35C1D911}" type="presParOf" srcId="{146C89DA-F151-406C-86A6-264A548F68EE}" destId="{B4A98A37-FF11-406D-952C-7BF6E2D77C74}" srcOrd="2" destOrd="0" presId="urn:microsoft.com/office/officeart/2018/5/layout/IconLeafLabelList"/>
    <dgm:cxn modelId="{40F23CFA-F77C-428E-A877-80097642675E}" type="presParOf" srcId="{146C89DA-F151-406C-86A6-264A548F68EE}" destId="{DB10FF9F-EDB9-4DA8-B55D-0D1CF3B42BB4}" srcOrd="3" destOrd="0" presId="urn:microsoft.com/office/officeart/2018/5/layout/IconLeafLabelList"/>
    <dgm:cxn modelId="{1273D8CA-E4CD-4785-9591-A0B44DCCF114}" type="presParOf" srcId="{83A3F829-9462-4748-8B27-D71AA4C089D6}" destId="{C6988B2B-2E04-4C7E-B62F-9F6B5B901B0A}" srcOrd="3" destOrd="0" presId="urn:microsoft.com/office/officeart/2018/5/layout/IconLeafLabelList"/>
    <dgm:cxn modelId="{A2EC2FB9-FB90-450E-8EA5-9F869EED51EA}" type="presParOf" srcId="{83A3F829-9462-4748-8B27-D71AA4C089D6}" destId="{ACC7EDF6-DC2D-43C1-B6A1-E8CAD8800CB6}" srcOrd="4" destOrd="0" presId="urn:microsoft.com/office/officeart/2018/5/layout/IconLeafLabelList"/>
    <dgm:cxn modelId="{F2B641D1-BC07-482A-84FA-076922F3515F}" type="presParOf" srcId="{ACC7EDF6-DC2D-43C1-B6A1-E8CAD8800CB6}" destId="{5E9426EC-9D8F-439E-AA03-00F08E3F0477}" srcOrd="0" destOrd="0" presId="urn:microsoft.com/office/officeart/2018/5/layout/IconLeafLabelList"/>
    <dgm:cxn modelId="{65317BC7-1F89-4644-872D-0E7FA234C858}" type="presParOf" srcId="{ACC7EDF6-DC2D-43C1-B6A1-E8CAD8800CB6}" destId="{72CF84F4-32BC-425D-B4CB-B9AC37A82A46}" srcOrd="1" destOrd="0" presId="urn:microsoft.com/office/officeart/2018/5/layout/IconLeafLabelList"/>
    <dgm:cxn modelId="{1E717A3C-AC87-451E-BDB2-63BC6FE71DD9}" type="presParOf" srcId="{ACC7EDF6-DC2D-43C1-B6A1-E8CAD8800CB6}" destId="{75097FA3-573F-4BF6-8E4E-AB8DEF407231}" srcOrd="2" destOrd="0" presId="urn:microsoft.com/office/officeart/2018/5/layout/IconLeafLabelList"/>
    <dgm:cxn modelId="{0CD3D07F-7C9F-4546-93B4-733A02A0E927}" type="presParOf" srcId="{ACC7EDF6-DC2D-43C1-B6A1-E8CAD8800CB6}" destId="{974C3A91-0763-4B38-9CA3-8312B63A3362}" srcOrd="3" destOrd="0" presId="urn:microsoft.com/office/officeart/2018/5/layout/IconLeaf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EC2AAF0-323C-4199-B4BB-5D2EC857257D}">
      <dsp:nvSpPr>
        <dsp:cNvPr id="0" name=""/>
        <dsp:cNvSpPr/>
      </dsp:nvSpPr>
      <dsp:spPr>
        <a:xfrm>
          <a:off x="0" y="598"/>
          <a:ext cx="6266011" cy="50239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76C7C66-8591-4208-9271-5A63F611F2C5}">
      <dsp:nvSpPr>
        <dsp:cNvPr id="0" name=""/>
        <dsp:cNvSpPr/>
      </dsp:nvSpPr>
      <dsp:spPr>
        <a:xfrm>
          <a:off x="151974" y="113636"/>
          <a:ext cx="276317" cy="27631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68C24C88-C2BB-4E33-BBBE-8C0D5A3684EF}">
      <dsp:nvSpPr>
        <dsp:cNvPr id="0" name=""/>
        <dsp:cNvSpPr/>
      </dsp:nvSpPr>
      <dsp:spPr>
        <a:xfrm>
          <a:off x="580266" y="598"/>
          <a:ext cx="5685744" cy="5023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170" tIns="53170" rIns="53170" bIns="53170" numCol="1" spcCol="1270" anchor="ctr" anchorCtr="0">
          <a:noAutofit/>
        </a:bodyPr>
        <a:lstStyle/>
        <a:p>
          <a:pPr marL="0" lvl="0" indent="0" algn="l" defTabSz="622300">
            <a:lnSpc>
              <a:spcPct val="90000"/>
            </a:lnSpc>
            <a:spcBef>
              <a:spcPct val="0"/>
            </a:spcBef>
            <a:spcAft>
              <a:spcPct val="35000"/>
            </a:spcAft>
            <a:buNone/>
          </a:pPr>
          <a:r>
            <a:rPr lang="en-GB" sz="1400" u="sng" kern="1200"/>
            <a:t>Hypotheses:</a:t>
          </a:r>
          <a:endParaRPr lang="en-US" sz="1400" kern="1200"/>
        </a:p>
      </dsp:txBody>
      <dsp:txXfrm>
        <a:off x="580266" y="598"/>
        <a:ext cx="5685744" cy="502394"/>
      </dsp:txXfrm>
    </dsp:sp>
    <dsp:sp modelId="{80C7C030-C711-4864-9BE7-A8E681B8E6E3}">
      <dsp:nvSpPr>
        <dsp:cNvPr id="0" name=""/>
        <dsp:cNvSpPr/>
      </dsp:nvSpPr>
      <dsp:spPr>
        <a:xfrm>
          <a:off x="0" y="628591"/>
          <a:ext cx="6266011" cy="50239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CA9B676-8959-49B3-8895-198AED3AF020}">
      <dsp:nvSpPr>
        <dsp:cNvPr id="0" name=""/>
        <dsp:cNvSpPr/>
      </dsp:nvSpPr>
      <dsp:spPr>
        <a:xfrm>
          <a:off x="151974" y="741630"/>
          <a:ext cx="276317" cy="27631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CB35BF86-FAD4-40A0-A3F2-A53BB9D35439}">
      <dsp:nvSpPr>
        <dsp:cNvPr id="0" name=""/>
        <dsp:cNvSpPr/>
      </dsp:nvSpPr>
      <dsp:spPr>
        <a:xfrm>
          <a:off x="580266" y="628591"/>
          <a:ext cx="5685744" cy="5023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170" tIns="53170" rIns="53170" bIns="53170" numCol="1" spcCol="1270" anchor="ctr" anchorCtr="0">
          <a:noAutofit/>
        </a:bodyPr>
        <a:lstStyle/>
        <a:p>
          <a:pPr marL="0" lvl="0" indent="0" algn="l" defTabSz="622300">
            <a:lnSpc>
              <a:spcPct val="90000"/>
            </a:lnSpc>
            <a:spcBef>
              <a:spcPct val="0"/>
            </a:spcBef>
            <a:spcAft>
              <a:spcPct val="35000"/>
            </a:spcAft>
            <a:buNone/>
          </a:pPr>
          <a:r>
            <a:rPr lang="en-GB" sz="1400" kern="1200"/>
            <a:t>Hotter weather leads to more flooding (more severe, more frequent)</a:t>
          </a:r>
          <a:endParaRPr lang="en-US" sz="1400" kern="1200"/>
        </a:p>
      </dsp:txBody>
      <dsp:txXfrm>
        <a:off x="580266" y="628591"/>
        <a:ext cx="5685744" cy="502394"/>
      </dsp:txXfrm>
    </dsp:sp>
    <dsp:sp modelId="{B34EDBE4-D0D6-40E4-B2C0-94C037C9E2DA}">
      <dsp:nvSpPr>
        <dsp:cNvPr id="0" name=""/>
        <dsp:cNvSpPr/>
      </dsp:nvSpPr>
      <dsp:spPr>
        <a:xfrm>
          <a:off x="0" y="1256585"/>
          <a:ext cx="6266011" cy="50239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3F56365-F0E5-41D6-85FD-1A261FF503C0}">
      <dsp:nvSpPr>
        <dsp:cNvPr id="0" name=""/>
        <dsp:cNvSpPr/>
      </dsp:nvSpPr>
      <dsp:spPr>
        <a:xfrm>
          <a:off x="151974" y="1369624"/>
          <a:ext cx="276317" cy="27631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6D90665-1CD8-4879-AC30-E54E9A3CF294}">
      <dsp:nvSpPr>
        <dsp:cNvPr id="0" name=""/>
        <dsp:cNvSpPr/>
      </dsp:nvSpPr>
      <dsp:spPr>
        <a:xfrm>
          <a:off x="580266" y="1256585"/>
          <a:ext cx="5685744" cy="5023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170" tIns="53170" rIns="53170" bIns="53170" numCol="1" spcCol="1270" anchor="ctr" anchorCtr="0">
          <a:noAutofit/>
        </a:bodyPr>
        <a:lstStyle/>
        <a:p>
          <a:pPr marL="0" lvl="0" indent="0" algn="l" defTabSz="622300">
            <a:lnSpc>
              <a:spcPct val="90000"/>
            </a:lnSpc>
            <a:spcBef>
              <a:spcPct val="0"/>
            </a:spcBef>
            <a:spcAft>
              <a:spcPct val="35000"/>
            </a:spcAft>
            <a:buNone/>
          </a:pPr>
          <a:r>
            <a:rPr lang="en-GB" sz="1400" u="sng" kern="1200"/>
            <a:t>Data sources</a:t>
          </a:r>
          <a:endParaRPr lang="en-US" sz="1400" kern="1200"/>
        </a:p>
      </dsp:txBody>
      <dsp:txXfrm>
        <a:off x="580266" y="1256585"/>
        <a:ext cx="5685744" cy="502394"/>
      </dsp:txXfrm>
    </dsp:sp>
    <dsp:sp modelId="{545F55E4-E433-4AD0-BF8F-28D17AA3AF1F}">
      <dsp:nvSpPr>
        <dsp:cNvPr id="0" name=""/>
        <dsp:cNvSpPr/>
      </dsp:nvSpPr>
      <dsp:spPr>
        <a:xfrm>
          <a:off x="0" y="1884579"/>
          <a:ext cx="6266011" cy="50239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A7F19D4-9820-471D-A28D-99D96E346B54}">
      <dsp:nvSpPr>
        <dsp:cNvPr id="0" name=""/>
        <dsp:cNvSpPr/>
      </dsp:nvSpPr>
      <dsp:spPr>
        <a:xfrm>
          <a:off x="151974" y="1997618"/>
          <a:ext cx="276317" cy="27631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9CA90F83-AEAE-405B-A4B0-728518E2D95F}">
      <dsp:nvSpPr>
        <dsp:cNvPr id="0" name=""/>
        <dsp:cNvSpPr/>
      </dsp:nvSpPr>
      <dsp:spPr>
        <a:xfrm>
          <a:off x="580266" y="1884579"/>
          <a:ext cx="5685744" cy="5023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170" tIns="53170" rIns="53170" bIns="53170" numCol="1" spcCol="1270" anchor="ctr" anchorCtr="0">
          <a:noAutofit/>
        </a:bodyPr>
        <a:lstStyle/>
        <a:p>
          <a:pPr marL="0" lvl="0" indent="0" algn="l" defTabSz="622300">
            <a:lnSpc>
              <a:spcPct val="90000"/>
            </a:lnSpc>
            <a:spcBef>
              <a:spcPct val="0"/>
            </a:spcBef>
            <a:spcAft>
              <a:spcPct val="35000"/>
            </a:spcAft>
            <a:buNone/>
          </a:pPr>
          <a:r>
            <a:rPr lang="en-GB" sz="1400" kern="1200"/>
            <a:t>Open Meteo Flood API (GloFAS) 1990-2020</a:t>
          </a:r>
          <a:endParaRPr lang="en-US" sz="1400" kern="1200"/>
        </a:p>
      </dsp:txBody>
      <dsp:txXfrm>
        <a:off x="580266" y="1884579"/>
        <a:ext cx="5685744" cy="502394"/>
      </dsp:txXfrm>
    </dsp:sp>
    <dsp:sp modelId="{D7CE476E-4D9B-44DD-9F50-276BC750B7B1}">
      <dsp:nvSpPr>
        <dsp:cNvPr id="0" name=""/>
        <dsp:cNvSpPr/>
      </dsp:nvSpPr>
      <dsp:spPr>
        <a:xfrm>
          <a:off x="0" y="2512572"/>
          <a:ext cx="6266011" cy="50239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A50EAD6-D611-422F-A6D3-DFC919E55F33}">
      <dsp:nvSpPr>
        <dsp:cNvPr id="0" name=""/>
        <dsp:cNvSpPr/>
      </dsp:nvSpPr>
      <dsp:spPr>
        <a:xfrm>
          <a:off x="151974" y="2625611"/>
          <a:ext cx="276317" cy="276317"/>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EB9BC86F-D398-4EE7-967E-379E4BD21BC1}">
      <dsp:nvSpPr>
        <dsp:cNvPr id="0" name=""/>
        <dsp:cNvSpPr/>
      </dsp:nvSpPr>
      <dsp:spPr>
        <a:xfrm>
          <a:off x="580266" y="2512572"/>
          <a:ext cx="5685744" cy="5023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170" tIns="53170" rIns="53170" bIns="53170" numCol="1" spcCol="1270" anchor="ctr" anchorCtr="0">
          <a:noAutofit/>
        </a:bodyPr>
        <a:lstStyle/>
        <a:p>
          <a:pPr marL="0" lvl="0" indent="0" algn="l" defTabSz="622300">
            <a:lnSpc>
              <a:spcPct val="90000"/>
            </a:lnSpc>
            <a:spcBef>
              <a:spcPct val="0"/>
            </a:spcBef>
            <a:spcAft>
              <a:spcPct val="35000"/>
            </a:spcAft>
            <a:buNone/>
          </a:pPr>
          <a:r>
            <a:rPr lang="en-GB" sz="1400" kern="1200"/>
            <a:t>Open Meteo Weather API</a:t>
          </a:r>
          <a:endParaRPr lang="en-US" sz="1400" kern="1200"/>
        </a:p>
      </dsp:txBody>
      <dsp:txXfrm>
        <a:off x="580266" y="2512572"/>
        <a:ext cx="5685744" cy="502394"/>
      </dsp:txXfrm>
    </dsp:sp>
    <dsp:sp modelId="{3D5738B0-2600-48B2-A94D-33F3DDB5E23E}">
      <dsp:nvSpPr>
        <dsp:cNvPr id="0" name=""/>
        <dsp:cNvSpPr/>
      </dsp:nvSpPr>
      <dsp:spPr>
        <a:xfrm>
          <a:off x="0" y="3140566"/>
          <a:ext cx="6266011" cy="50239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62CA4E5-2A3D-4560-BFB3-B053C9FEB9A6}">
      <dsp:nvSpPr>
        <dsp:cNvPr id="0" name=""/>
        <dsp:cNvSpPr/>
      </dsp:nvSpPr>
      <dsp:spPr>
        <a:xfrm>
          <a:off x="151974" y="3253605"/>
          <a:ext cx="276317" cy="276317"/>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A8A6F80-A5F2-4A98-8C49-60CFF775063A}">
      <dsp:nvSpPr>
        <dsp:cNvPr id="0" name=""/>
        <dsp:cNvSpPr/>
      </dsp:nvSpPr>
      <dsp:spPr>
        <a:xfrm>
          <a:off x="580266" y="3140566"/>
          <a:ext cx="5685744" cy="5023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170" tIns="53170" rIns="53170" bIns="53170" numCol="1" spcCol="1270" anchor="ctr" anchorCtr="0">
          <a:noAutofit/>
        </a:bodyPr>
        <a:lstStyle/>
        <a:p>
          <a:pPr marL="0" lvl="0" indent="0" algn="l" defTabSz="622300">
            <a:lnSpc>
              <a:spcPct val="90000"/>
            </a:lnSpc>
            <a:spcBef>
              <a:spcPct val="0"/>
            </a:spcBef>
            <a:spcAft>
              <a:spcPct val="35000"/>
            </a:spcAft>
            <a:buNone/>
          </a:pPr>
          <a:r>
            <a:rPr lang="en-GB" sz="1400" u="sng" kern="1200"/>
            <a:t>Visualisation</a:t>
          </a:r>
          <a:endParaRPr lang="en-US" sz="1400" kern="1200"/>
        </a:p>
      </dsp:txBody>
      <dsp:txXfrm>
        <a:off x="580266" y="3140566"/>
        <a:ext cx="5685744" cy="502394"/>
      </dsp:txXfrm>
    </dsp:sp>
    <dsp:sp modelId="{B8FA6CC7-F9D7-43E1-BBC9-DABCF97249D3}">
      <dsp:nvSpPr>
        <dsp:cNvPr id="0" name=""/>
        <dsp:cNvSpPr/>
      </dsp:nvSpPr>
      <dsp:spPr>
        <a:xfrm>
          <a:off x="0" y="3768560"/>
          <a:ext cx="6266011" cy="50239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AD1F747-B3B1-42DC-B3BB-2F09EEBFA161}">
      <dsp:nvSpPr>
        <dsp:cNvPr id="0" name=""/>
        <dsp:cNvSpPr/>
      </dsp:nvSpPr>
      <dsp:spPr>
        <a:xfrm>
          <a:off x="151974" y="3881599"/>
          <a:ext cx="276317" cy="276317"/>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9EF1E195-A828-4C9F-999C-7361B5B2D4C6}">
      <dsp:nvSpPr>
        <dsp:cNvPr id="0" name=""/>
        <dsp:cNvSpPr/>
      </dsp:nvSpPr>
      <dsp:spPr>
        <a:xfrm>
          <a:off x="580266" y="3768560"/>
          <a:ext cx="5685744" cy="5023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170" tIns="53170" rIns="53170" bIns="53170" numCol="1" spcCol="1270" anchor="ctr" anchorCtr="0">
          <a:noAutofit/>
        </a:bodyPr>
        <a:lstStyle/>
        <a:p>
          <a:pPr marL="0" lvl="0" indent="0" algn="l" defTabSz="622300">
            <a:lnSpc>
              <a:spcPct val="90000"/>
            </a:lnSpc>
            <a:spcBef>
              <a:spcPct val="0"/>
            </a:spcBef>
            <a:spcAft>
              <a:spcPct val="35000"/>
            </a:spcAft>
            <a:buNone/>
          </a:pPr>
          <a:r>
            <a:rPr lang="en-GB" sz="1400" kern="1200"/>
            <a:t>Temperature time series</a:t>
          </a:r>
          <a:endParaRPr lang="en-US" sz="1400" kern="1200"/>
        </a:p>
      </dsp:txBody>
      <dsp:txXfrm>
        <a:off x="580266" y="3768560"/>
        <a:ext cx="5685744" cy="502394"/>
      </dsp:txXfrm>
    </dsp:sp>
    <dsp:sp modelId="{F9FF1661-5D20-47E6-B59B-DAF498ADC985}">
      <dsp:nvSpPr>
        <dsp:cNvPr id="0" name=""/>
        <dsp:cNvSpPr/>
      </dsp:nvSpPr>
      <dsp:spPr>
        <a:xfrm>
          <a:off x="0" y="4396553"/>
          <a:ext cx="6266011" cy="50239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CF9BD19-C006-40B0-9374-765EFCF1DF32}">
      <dsp:nvSpPr>
        <dsp:cNvPr id="0" name=""/>
        <dsp:cNvSpPr/>
      </dsp:nvSpPr>
      <dsp:spPr>
        <a:xfrm>
          <a:off x="151974" y="4509592"/>
          <a:ext cx="276317" cy="276317"/>
        </a:xfrm>
        <a:prstGeom prst="rect">
          <a:avLst/>
        </a:prstGeom>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D6D4BDD9-7039-4E5F-BFD1-BB0ACAACF4AA}">
      <dsp:nvSpPr>
        <dsp:cNvPr id="0" name=""/>
        <dsp:cNvSpPr/>
      </dsp:nvSpPr>
      <dsp:spPr>
        <a:xfrm>
          <a:off x="580266" y="4396553"/>
          <a:ext cx="5685744" cy="5023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170" tIns="53170" rIns="53170" bIns="53170" numCol="1" spcCol="1270" anchor="ctr" anchorCtr="0">
          <a:noAutofit/>
        </a:bodyPr>
        <a:lstStyle/>
        <a:p>
          <a:pPr marL="0" lvl="0" indent="0" algn="l" defTabSz="622300">
            <a:lnSpc>
              <a:spcPct val="90000"/>
            </a:lnSpc>
            <a:spcBef>
              <a:spcPct val="0"/>
            </a:spcBef>
            <a:spcAft>
              <a:spcPct val="35000"/>
            </a:spcAft>
            <a:buNone/>
          </a:pPr>
          <a:r>
            <a:rPr lang="en-GB" sz="1400" kern="1200"/>
            <a:t>Flooding time series</a:t>
          </a:r>
          <a:endParaRPr lang="en-US" sz="1400" kern="1200"/>
        </a:p>
      </dsp:txBody>
      <dsp:txXfrm>
        <a:off x="580266" y="4396553"/>
        <a:ext cx="5685744" cy="50239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9B98E8-1B94-41DC-968D-8FA277538156}">
      <dsp:nvSpPr>
        <dsp:cNvPr id="0" name=""/>
        <dsp:cNvSpPr/>
      </dsp:nvSpPr>
      <dsp:spPr>
        <a:xfrm>
          <a:off x="681337" y="282375"/>
          <a:ext cx="1852875" cy="1852875"/>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CF3D3F1-D962-4DBB-8CA8-B0E49284D6A5}">
      <dsp:nvSpPr>
        <dsp:cNvPr id="0" name=""/>
        <dsp:cNvSpPr/>
      </dsp:nvSpPr>
      <dsp:spPr>
        <a:xfrm>
          <a:off x="1076212" y="677250"/>
          <a:ext cx="1063124" cy="106312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AD65191-D697-4933-A2CE-4D261171E9BF}">
      <dsp:nvSpPr>
        <dsp:cNvPr id="0" name=""/>
        <dsp:cNvSpPr/>
      </dsp:nvSpPr>
      <dsp:spPr>
        <a:xfrm>
          <a:off x="89024" y="2712375"/>
          <a:ext cx="3037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90000"/>
            </a:lnSpc>
            <a:spcBef>
              <a:spcPct val="0"/>
            </a:spcBef>
            <a:spcAft>
              <a:spcPct val="35000"/>
            </a:spcAft>
            <a:buNone/>
            <a:defRPr cap="all"/>
          </a:pPr>
          <a:r>
            <a:rPr lang="en-NZ" sz="1300" kern="1200"/>
            <a:t>Flooding does impact herd size and saleyard prices but ONLY when cattle numbers before the flood are high.</a:t>
          </a:r>
          <a:endParaRPr lang="en-US" sz="1300" kern="1200"/>
        </a:p>
      </dsp:txBody>
      <dsp:txXfrm>
        <a:off x="89024" y="2712375"/>
        <a:ext cx="3037500" cy="720000"/>
      </dsp:txXfrm>
    </dsp:sp>
    <dsp:sp modelId="{06FC7C94-755C-4189-8FC5-132A168B2203}">
      <dsp:nvSpPr>
        <dsp:cNvPr id="0" name=""/>
        <dsp:cNvSpPr/>
      </dsp:nvSpPr>
      <dsp:spPr>
        <a:xfrm>
          <a:off x="4250400" y="282375"/>
          <a:ext cx="1852875" cy="1852875"/>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604BFF4-3084-45AE-B82E-76CF00BBD497}">
      <dsp:nvSpPr>
        <dsp:cNvPr id="0" name=""/>
        <dsp:cNvSpPr/>
      </dsp:nvSpPr>
      <dsp:spPr>
        <a:xfrm>
          <a:off x="4645275" y="677250"/>
          <a:ext cx="1063124" cy="106312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DB10FF9F-EDB9-4DA8-B55D-0D1CF3B42BB4}">
      <dsp:nvSpPr>
        <dsp:cNvPr id="0" name=""/>
        <dsp:cNvSpPr/>
      </dsp:nvSpPr>
      <dsp:spPr>
        <a:xfrm>
          <a:off x="3658087" y="2712375"/>
          <a:ext cx="3037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90000"/>
            </a:lnSpc>
            <a:spcBef>
              <a:spcPct val="0"/>
            </a:spcBef>
            <a:spcAft>
              <a:spcPct val="35000"/>
            </a:spcAft>
            <a:buNone/>
            <a:defRPr cap="all"/>
          </a:pPr>
          <a:r>
            <a:rPr lang="en-NZ" sz="1300" kern="1200"/>
            <a:t>Drought has a more significant impact than flooding.</a:t>
          </a:r>
          <a:endParaRPr lang="en-US" sz="1300" kern="1200"/>
        </a:p>
      </dsp:txBody>
      <dsp:txXfrm>
        <a:off x="3658087" y="2712375"/>
        <a:ext cx="3037500" cy="720000"/>
      </dsp:txXfrm>
    </dsp:sp>
    <dsp:sp modelId="{5E9426EC-9D8F-439E-AA03-00F08E3F0477}">
      <dsp:nvSpPr>
        <dsp:cNvPr id="0" name=""/>
        <dsp:cNvSpPr/>
      </dsp:nvSpPr>
      <dsp:spPr>
        <a:xfrm>
          <a:off x="7819462" y="282375"/>
          <a:ext cx="1852875" cy="1852875"/>
        </a:xfrm>
        <a:prstGeom prst="round2DiagRect">
          <a:avLst>
            <a:gd name="adj1" fmla="val 29727"/>
            <a:gd name="adj2" fmla="val 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2CF84F4-32BC-425D-B4CB-B9AC37A82A46}">
      <dsp:nvSpPr>
        <dsp:cNvPr id="0" name=""/>
        <dsp:cNvSpPr/>
      </dsp:nvSpPr>
      <dsp:spPr>
        <a:xfrm>
          <a:off x="8214337" y="677250"/>
          <a:ext cx="1063124" cy="106312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974C3A91-0763-4B38-9CA3-8312B63A3362}">
      <dsp:nvSpPr>
        <dsp:cNvPr id="0" name=""/>
        <dsp:cNvSpPr/>
      </dsp:nvSpPr>
      <dsp:spPr>
        <a:xfrm>
          <a:off x="7227150" y="2712375"/>
          <a:ext cx="3037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90000"/>
            </a:lnSpc>
            <a:spcBef>
              <a:spcPct val="0"/>
            </a:spcBef>
            <a:spcAft>
              <a:spcPct val="35000"/>
            </a:spcAft>
            <a:buNone/>
            <a:defRPr cap="all"/>
          </a:pPr>
          <a:r>
            <a:rPr lang="en-NZ" sz="1300" kern="1200"/>
            <a:t>There may be an “optimum” herd size that is manageable through adverse weather events.</a:t>
          </a:r>
          <a:endParaRPr lang="en-US" sz="1300" kern="1200"/>
        </a:p>
      </dsp:txBody>
      <dsp:txXfrm>
        <a:off x="7227150" y="2712375"/>
        <a:ext cx="3037500" cy="720000"/>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7/20/2023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9029819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7/20/2023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198098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7/20/2023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681927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7/20/2023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85209809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7/20/2023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0632439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7/20/2023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7975862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7/20/2023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25455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7/20/2023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062771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7/20/2023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6642051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7/20/2023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157741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t>7/20/2023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203152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7/20/2023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343349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7/20/2023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515851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7/20/2023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0581491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7/20/2023</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425126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7/20/2023</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4012744071"/>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Lst>
  <p:hf sldNum="0" hdr="0" ftr="0" dt="0"/>
  <p:txStyles>
    <p:title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4.xml"/><Relationship Id="rId4" Type="http://schemas.openxmlformats.org/officeDocument/2006/relationships/image" Target="../media/image46.png"/></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6.xml"/><Relationship Id="rId5" Type="http://schemas.openxmlformats.org/officeDocument/2006/relationships/image" Target="../media/image48.png"/><Relationship Id="rId4" Type="http://schemas.openxmlformats.org/officeDocument/2006/relationships/image" Target="../media/image47.png"/></Relationships>
</file>

<file path=ppt/slides/_rels/slide1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10.jpg"/><Relationship Id="rId5" Type="http://schemas.openxmlformats.org/officeDocument/2006/relationships/image" Target="../media/image9.jpg"/><Relationship Id="rId4" Type="http://schemas.openxmlformats.org/officeDocument/2006/relationships/image" Target="../media/image8.jpg"/></Relationships>
</file>

<file path=ppt/slides/_rels/slide2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3.png"/><Relationship Id="rId7" Type="http://schemas.openxmlformats.org/officeDocument/2006/relationships/diagramColors" Target="../diagrams/colors1.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6" name="Picture 5" descr="Farm field in golden twilight">
            <a:extLst>
              <a:ext uri="{FF2B5EF4-FFF2-40B4-BE49-F238E27FC236}">
                <a16:creationId xmlns:a16="http://schemas.microsoft.com/office/drawing/2014/main" id="{9A5D9ED1-DFCC-4799-89E2-D118451B98DF}"/>
              </a:ext>
            </a:extLst>
          </p:cNvPr>
          <p:cNvPicPr>
            <a:picLocks noChangeAspect="1"/>
          </p:cNvPicPr>
          <p:nvPr/>
        </p:nvPicPr>
        <p:blipFill rotWithShape="1">
          <a:blip r:embed="rId3">
            <a:alphaModFix/>
          </a:blip>
          <a:srcRect t="11242" b="4489"/>
          <a:stretch/>
        </p:blipFill>
        <p:spPr>
          <a:xfrm>
            <a:off x="20" y="10"/>
            <a:ext cx="12191980" cy="6857990"/>
          </a:xfrm>
          <a:prstGeom prst="rect">
            <a:avLst/>
          </a:prstGeom>
        </p:spPr>
      </p:pic>
      <p:sp>
        <p:nvSpPr>
          <p:cNvPr id="101" name="Rectangle 100">
            <a:extLst>
              <a:ext uri="{FF2B5EF4-FFF2-40B4-BE49-F238E27FC236}">
                <a16:creationId xmlns:a16="http://schemas.microsoft.com/office/drawing/2014/main" id="{D221F0D2-C3E4-45CA-9D1A-644036392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937549"/>
            <a:ext cx="12191999" cy="5058137"/>
          </a:xfrm>
          <a:prstGeom prst="rect">
            <a:avLst/>
          </a:prstGeom>
          <a:gradFill flip="none" rotWithShape="1">
            <a:gsLst>
              <a:gs pos="50000">
                <a:schemeClr val="bg1">
                  <a:alpha val="30000"/>
                </a:schemeClr>
              </a:gs>
              <a:gs pos="80000">
                <a:schemeClr val="bg1">
                  <a:alpha val="15000"/>
                </a:schemeClr>
              </a:gs>
              <a:gs pos="0">
                <a:schemeClr val="bg1">
                  <a:alpha val="0"/>
                </a:schemeClr>
              </a:gs>
              <a:gs pos="20000">
                <a:schemeClr val="bg1">
                  <a:alpha val="15000"/>
                </a:schemeClr>
              </a:gs>
              <a:gs pos="100000">
                <a:schemeClr val="bg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1370693" y="1769540"/>
            <a:ext cx="9440034" cy="1828801"/>
          </a:xfrm>
        </p:spPr>
        <p:txBody>
          <a:bodyPr>
            <a:normAutofit/>
          </a:bodyPr>
          <a:lstStyle/>
          <a:p>
            <a:r>
              <a:rPr lang="en-US"/>
              <a:t>Flood Analysis</a:t>
            </a:r>
          </a:p>
        </p:txBody>
      </p:sp>
      <p:sp>
        <p:nvSpPr>
          <p:cNvPr id="3" name="Subtitle 2">
            <a:extLst>
              <a:ext uri="{FF2B5EF4-FFF2-40B4-BE49-F238E27FC236}">
                <a16:creationId xmlns:a16="http://schemas.microsoft.com/office/drawing/2014/main" id="{DB93FB3F-A8D4-46D3-A1C6-C79C64563729}"/>
              </a:ext>
            </a:extLst>
          </p:cNvPr>
          <p:cNvSpPr>
            <a:spLocks noGrp="1"/>
          </p:cNvSpPr>
          <p:nvPr>
            <p:ph type="subTitle" idx="1"/>
          </p:nvPr>
        </p:nvSpPr>
        <p:spPr>
          <a:xfrm>
            <a:off x="1370693" y="3773489"/>
            <a:ext cx="9440034" cy="1049867"/>
          </a:xfrm>
        </p:spPr>
        <p:txBody>
          <a:bodyPr>
            <a:normAutofit/>
          </a:bodyPr>
          <a:lstStyle/>
          <a:p>
            <a:r>
              <a:rPr lang="en-GB" dirty="0"/>
              <a:t>Analysing the impact of climate change on Queensland agriculture, intermediated by increased flood events</a:t>
            </a:r>
            <a:endParaRPr lang="en-US" dirty="0"/>
          </a:p>
        </p:txBody>
      </p:sp>
    </p:spTree>
    <p:extLst>
      <p:ext uri="{BB962C8B-B14F-4D97-AF65-F5344CB8AC3E}">
        <p14:creationId xmlns:p14="http://schemas.microsoft.com/office/powerpoint/2010/main" val="1583120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400"/>
                                        <p:tgtEl>
                                          <p:spTgt spid="3">
                                            <p:txEl>
                                              <p:pRg st="0" end="0"/>
                                            </p:txEl>
                                          </p:spTgt>
                                        </p:tgtEl>
                                      </p:cBhvr>
                                    </p:animEffect>
                                  </p:childTnLst>
                                </p:cTn>
                              </p:par>
                              <p:par>
                                <p:cTn id="8" presetID="10" presetClass="entr" presetSubtype="0" fill="hold" grpId="0" nodeType="withEffect">
                                  <p:stCondLst>
                                    <p:cond delay="1000"/>
                                  </p:stCondLst>
                                  <p:iterate type="lt">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C45D6-7F42-4A6C-5B94-12DB97364997}"/>
              </a:ext>
            </a:extLst>
          </p:cNvPr>
          <p:cNvSpPr>
            <a:spLocks noGrp="1"/>
          </p:cNvSpPr>
          <p:nvPr>
            <p:ph type="title"/>
          </p:nvPr>
        </p:nvSpPr>
        <p:spPr/>
        <p:txBody>
          <a:bodyPr/>
          <a:lstStyle/>
          <a:p>
            <a:r>
              <a:rPr lang="en-US" dirty="0"/>
              <a:t>Analysis</a:t>
            </a:r>
          </a:p>
        </p:txBody>
      </p:sp>
      <p:sp>
        <p:nvSpPr>
          <p:cNvPr id="3" name="Content Placeholder 2">
            <a:extLst>
              <a:ext uri="{FF2B5EF4-FFF2-40B4-BE49-F238E27FC236}">
                <a16:creationId xmlns:a16="http://schemas.microsoft.com/office/drawing/2014/main" id="{2DC1D452-2708-EB5E-5069-3714749C52F1}"/>
              </a:ext>
            </a:extLst>
          </p:cNvPr>
          <p:cNvSpPr>
            <a:spLocks noGrp="1"/>
          </p:cNvSpPr>
          <p:nvPr>
            <p:ph idx="1"/>
          </p:nvPr>
        </p:nvSpPr>
        <p:spPr/>
        <p:txBody>
          <a:bodyPr/>
          <a:lstStyle/>
          <a:p>
            <a:endParaRPr lang="en-US" dirty="0"/>
          </a:p>
          <a:p>
            <a:pPr marL="36900" indent="0">
              <a:buNone/>
            </a:pPr>
            <a:br>
              <a:rPr lang="en-AU" dirty="0"/>
            </a:br>
            <a:r>
              <a:rPr lang="en-AU" b="0" i="0" dirty="0">
                <a:solidFill>
                  <a:srgbClr val="D1D5DB"/>
                </a:solidFill>
                <a:effectLst/>
                <a:latin typeface="Söhne"/>
              </a:rPr>
              <a:t>In conclusion, there is no significant relationship between temperature changes and river discharge over the observed period. Temperature fluctuations do not appear to have a substantial impact on river discharge.</a:t>
            </a:r>
            <a:endParaRPr lang="en-US" dirty="0"/>
          </a:p>
        </p:txBody>
      </p:sp>
    </p:spTree>
    <p:extLst>
      <p:ext uri="{BB962C8B-B14F-4D97-AF65-F5344CB8AC3E}">
        <p14:creationId xmlns:p14="http://schemas.microsoft.com/office/powerpoint/2010/main" val="28421446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3" name="Picture 4">
            <a:extLst>
              <a:ext uri="{FF2B5EF4-FFF2-40B4-BE49-F238E27FC236}">
                <a16:creationId xmlns:a16="http://schemas.microsoft.com/office/drawing/2014/main" id="{6A79B52F-857D-A597-C2C4-03C10167421D}"/>
              </a:ext>
            </a:extLst>
          </p:cNvPr>
          <p:cNvPicPr>
            <a:picLocks noChangeAspect="1"/>
          </p:cNvPicPr>
          <p:nvPr/>
        </p:nvPicPr>
        <p:blipFill rotWithShape="1">
          <a:blip r:embed="rId2">
            <a:alphaModFix amt="25000"/>
          </a:blip>
          <a:srcRect/>
          <a:stretch/>
        </p:blipFill>
        <p:spPr>
          <a:xfrm>
            <a:off x="20" y="10"/>
            <a:ext cx="12191980" cy="6857990"/>
          </a:xfrm>
          <a:prstGeom prst="rect">
            <a:avLst/>
          </a:prstGeom>
        </p:spPr>
      </p:pic>
      <p:sp>
        <p:nvSpPr>
          <p:cNvPr id="2" name="Title 1">
            <a:extLst>
              <a:ext uri="{FF2B5EF4-FFF2-40B4-BE49-F238E27FC236}">
                <a16:creationId xmlns:a16="http://schemas.microsoft.com/office/drawing/2014/main" id="{33732A5B-A5BC-7278-2365-7A115D402CAD}"/>
              </a:ext>
            </a:extLst>
          </p:cNvPr>
          <p:cNvSpPr>
            <a:spLocks noGrp="1"/>
          </p:cNvSpPr>
          <p:nvPr>
            <p:ph type="title"/>
          </p:nvPr>
        </p:nvSpPr>
        <p:spPr>
          <a:xfrm>
            <a:off x="913795" y="609600"/>
            <a:ext cx="10353762" cy="1257300"/>
          </a:xfrm>
        </p:spPr>
        <p:txBody>
          <a:bodyPr>
            <a:normAutofit/>
          </a:bodyPr>
          <a:lstStyle/>
          <a:p>
            <a:br>
              <a:rPr lang="en-GB" sz="2500" b="1" i="0" dirty="0">
                <a:effectLst/>
                <a:latin typeface="-apple-system"/>
              </a:rPr>
            </a:br>
            <a:r>
              <a:rPr lang="en-GB" sz="2500" b="1" i="0" dirty="0">
                <a:effectLst/>
                <a:latin typeface="-apple-system"/>
              </a:rPr>
              <a:t>Impact of flooding on cattle headcounts and saleyard prices</a:t>
            </a:r>
            <a:br>
              <a:rPr lang="en-GB" sz="2500" b="1" i="0" dirty="0">
                <a:effectLst/>
                <a:latin typeface="-apple-system"/>
              </a:rPr>
            </a:br>
            <a:endParaRPr lang="en-AU" sz="2500" dirty="0"/>
          </a:p>
        </p:txBody>
      </p:sp>
      <p:sp>
        <p:nvSpPr>
          <p:cNvPr id="3" name="Content Placeholder 2">
            <a:extLst>
              <a:ext uri="{FF2B5EF4-FFF2-40B4-BE49-F238E27FC236}">
                <a16:creationId xmlns:a16="http://schemas.microsoft.com/office/drawing/2014/main" id="{0F305F25-4B05-8826-A1F8-90C9F5372D54}"/>
              </a:ext>
            </a:extLst>
          </p:cNvPr>
          <p:cNvSpPr>
            <a:spLocks noGrp="1"/>
          </p:cNvSpPr>
          <p:nvPr>
            <p:ph idx="1"/>
          </p:nvPr>
        </p:nvSpPr>
        <p:spPr>
          <a:xfrm>
            <a:off x="913795" y="2434258"/>
            <a:ext cx="10353762" cy="3714749"/>
          </a:xfrm>
        </p:spPr>
        <p:txBody>
          <a:bodyPr anchor="ctr">
            <a:normAutofit fontScale="92500" lnSpcReduction="10000"/>
          </a:bodyPr>
          <a:lstStyle/>
          <a:p>
            <a:pPr marL="342900" lvl="0" indent="-342900">
              <a:lnSpc>
                <a:spcPct val="100000"/>
              </a:lnSpc>
              <a:buFont typeface="Symbol" panose="05050102010706020507" pitchFamily="18" charset="2"/>
              <a:buChar char=""/>
            </a:pPr>
            <a:r>
              <a:rPr lang="en-NZ" sz="1400" kern="100" dirty="0">
                <a:effectLst/>
                <a:latin typeface="Calibri" panose="020F0502020204030204" pitchFamily="34" charset="0"/>
                <a:ea typeface="Calibri" panose="020F0502020204030204" pitchFamily="34" charset="0"/>
                <a:cs typeface="Times New Roman" panose="02020603050405020304" pitchFamily="18" charset="0"/>
              </a:rPr>
              <a:t>Flooding is known to damage and destroy pasture and stock crops, and cause disease among livestock </a:t>
            </a:r>
            <a:endParaRPr lang="en-AU" sz="14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0000"/>
              </a:lnSpc>
              <a:spcAft>
                <a:spcPts val="800"/>
              </a:spcAft>
              <a:buFont typeface="Symbol" panose="05050102010706020507" pitchFamily="18" charset="2"/>
              <a:buChar char=""/>
            </a:pPr>
            <a:r>
              <a:rPr lang="en-NZ" sz="1400" kern="100" dirty="0">
                <a:effectLst/>
                <a:latin typeface="Calibri" panose="020F0502020204030204" pitchFamily="34" charset="0"/>
                <a:ea typeface="Calibri" panose="020F0502020204030204" pitchFamily="34" charset="0"/>
                <a:cs typeface="Times New Roman" panose="02020603050405020304" pitchFamily="18" charset="0"/>
              </a:rPr>
              <a:t>As well as losing cattle to disease, farmers may need to cull stock to reduce the load on remaining pasture and feed</a:t>
            </a:r>
            <a:endParaRPr lang="en-AU" sz="14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0000"/>
              </a:lnSpc>
              <a:buFont typeface="Symbol" panose="05050102010706020507" pitchFamily="18" charset="2"/>
              <a:buChar char=""/>
            </a:pPr>
            <a:r>
              <a:rPr lang="en-NZ" sz="1400" kern="100" dirty="0">
                <a:effectLst/>
                <a:latin typeface="Calibri" panose="020F0502020204030204" pitchFamily="34" charset="0"/>
                <a:ea typeface="Calibri" panose="020F0502020204030204" pitchFamily="34" charset="0"/>
                <a:cs typeface="Times New Roman" panose="02020603050405020304" pitchFamily="18" charset="0"/>
              </a:rPr>
              <a:t>As Queensland produces over 40% of all Australian cattle, any major impact on cattle numbers in this region is likely to be reflected in overall Australian market cattle prices.</a:t>
            </a:r>
            <a:endParaRPr lang="en-AU" sz="14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0000"/>
              </a:lnSpc>
              <a:spcAft>
                <a:spcPts val="800"/>
              </a:spcAft>
              <a:buFont typeface="Symbol" panose="05050102010706020507" pitchFamily="18" charset="2"/>
              <a:buChar char=""/>
            </a:pPr>
            <a:r>
              <a:rPr lang="en-NZ" sz="1400" kern="100" dirty="0">
                <a:effectLst/>
                <a:latin typeface="Calibri" panose="020F0502020204030204" pitchFamily="34" charset="0"/>
                <a:ea typeface="Calibri" panose="020F0502020204030204" pitchFamily="34" charset="0"/>
                <a:cs typeface="Times New Roman" panose="02020603050405020304" pitchFamily="18" charset="0"/>
              </a:rPr>
              <a:t>One major indicator of local market prices is the per kg price of yearling cattle at saleyards</a:t>
            </a:r>
            <a:endParaRPr lang="en-AU" sz="1400" kern="100" dirty="0">
              <a:effectLst/>
              <a:latin typeface="Calibri" panose="020F0502020204030204" pitchFamily="34" charset="0"/>
              <a:ea typeface="Calibri" panose="020F0502020204030204" pitchFamily="34" charset="0"/>
              <a:cs typeface="Times New Roman" panose="02020603050405020304" pitchFamily="18" charset="0"/>
            </a:endParaRPr>
          </a:p>
          <a:p>
            <a:pPr marL="36900" indent="0">
              <a:lnSpc>
                <a:spcPct val="100000"/>
              </a:lnSpc>
              <a:buNone/>
            </a:pPr>
            <a:endParaRPr lang="en-GB" sz="1400" u="sng" dirty="0"/>
          </a:p>
          <a:p>
            <a:pPr>
              <a:lnSpc>
                <a:spcPct val="100000"/>
              </a:lnSpc>
            </a:pPr>
            <a:r>
              <a:rPr lang="en-GB" sz="1400" u="sng" dirty="0"/>
              <a:t>Hypotheses:</a:t>
            </a:r>
            <a:endParaRPr lang="en-GB" sz="1400" dirty="0"/>
          </a:p>
          <a:p>
            <a:pPr marL="0" lvl="0" indent="0">
              <a:lnSpc>
                <a:spcPct val="100000"/>
              </a:lnSpc>
              <a:buNone/>
            </a:pPr>
            <a:r>
              <a:rPr lang="en-NZ" sz="1400" kern="100" dirty="0">
                <a:effectLst/>
                <a:ea typeface="Calibri" panose="020F0502020204030204" pitchFamily="34" charset="0"/>
                <a:cs typeface="Times New Roman" panose="02020603050405020304" pitchFamily="18" charset="0"/>
              </a:rPr>
              <a:t>	Cattle numbers will reduce in response to flooding due to lack of feed and disease among livestock</a:t>
            </a:r>
            <a:endParaRPr lang="en-AU" sz="1400" kern="100" dirty="0">
              <a:effectLst/>
              <a:ea typeface="Calibri" panose="020F0502020204030204" pitchFamily="34" charset="0"/>
              <a:cs typeface="Times New Roman" panose="02020603050405020304" pitchFamily="18" charset="0"/>
            </a:endParaRPr>
          </a:p>
          <a:p>
            <a:pPr marL="0" lvl="0" indent="0">
              <a:lnSpc>
                <a:spcPct val="100000"/>
              </a:lnSpc>
              <a:spcAft>
                <a:spcPts val="800"/>
              </a:spcAft>
              <a:buNone/>
            </a:pPr>
            <a:r>
              <a:rPr lang="en-NZ" sz="1400" kern="100" dirty="0">
                <a:effectLst/>
                <a:ea typeface="Calibri" panose="020F0502020204030204" pitchFamily="34" charset="0"/>
                <a:cs typeface="Times New Roman" panose="02020603050405020304" pitchFamily="18" charset="0"/>
              </a:rPr>
              <a:t>	Saleyard prices will increase in response to lower cattle numbers for sale</a:t>
            </a:r>
            <a:endParaRPr lang="en-GB" sz="1400" dirty="0"/>
          </a:p>
          <a:p>
            <a:pPr>
              <a:lnSpc>
                <a:spcPct val="100000"/>
              </a:lnSpc>
            </a:pPr>
            <a:r>
              <a:rPr lang="en-GB" sz="1400" u="sng" dirty="0"/>
              <a:t>Data sources</a:t>
            </a:r>
            <a:endParaRPr lang="en-GB" sz="1400" dirty="0"/>
          </a:p>
          <a:p>
            <a:pPr marL="36900" indent="0">
              <a:lnSpc>
                <a:spcPct val="100000"/>
              </a:lnSpc>
              <a:buNone/>
            </a:pPr>
            <a:r>
              <a:rPr lang="en-GB" sz="1400" dirty="0"/>
              <a:t>	Open </a:t>
            </a:r>
            <a:r>
              <a:rPr lang="en-GB" sz="1400" dirty="0" err="1"/>
              <a:t>Meteo</a:t>
            </a:r>
            <a:r>
              <a:rPr lang="en-GB" sz="1400" dirty="0"/>
              <a:t> Flood API (</a:t>
            </a:r>
            <a:r>
              <a:rPr lang="en-GB" sz="1400" dirty="0" err="1"/>
              <a:t>GloFAS</a:t>
            </a:r>
            <a:r>
              <a:rPr lang="en-GB" sz="1400" dirty="0"/>
              <a:t>), yearly 1990-2020, Queensland</a:t>
            </a:r>
          </a:p>
          <a:p>
            <a:pPr marL="36900" indent="0">
              <a:lnSpc>
                <a:spcPct val="100000"/>
              </a:lnSpc>
              <a:spcAft>
                <a:spcPts val="800"/>
              </a:spcAft>
              <a:buNone/>
            </a:pPr>
            <a:r>
              <a:rPr lang="en-NZ" sz="1400" kern="100" dirty="0">
                <a:effectLst/>
                <a:latin typeface="Calibri" panose="020F0502020204030204" pitchFamily="34" charset="0"/>
                <a:ea typeface="Calibri" panose="020F0502020204030204" pitchFamily="34" charset="0"/>
                <a:cs typeface="Times New Roman" panose="02020603050405020304" pitchFamily="18" charset="0"/>
              </a:rPr>
              <a:t>	Cattle herd size and saleyard prices data was obtained from the Australian Bureau of Statistics</a:t>
            </a:r>
            <a:endParaRPr lang="en-AU" sz="14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0000"/>
              </a:lnSpc>
            </a:pPr>
            <a:endParaRPr lang="en-GB" sz="1400" dirty="0"/>
          </a:p>
          <a:p>
            <a:pPr>
              <a:lnSpc>
                <a:spcPct val="100000"/>
              </a:lnSpc>
            </a:pPr>
            <a:endParaRPr lang="en-GB" sz="1400" dirty="0"/>
          </a:p>
          <a:p>
            <a:pPr>
              <a:lnSpc>
                <a:spcPct val="100000"/>
              </a:lnSpc>
            </a:pPr>
            <a:endParaRPr lang="en-AU" sz="1400" dirty="0"/>
          </a:p>
          <a:p>
            <a:pPr>
              <a:lnSpc>
                <a:spcPct val="100000"/>
              </a:lnSpc>
            </a:pPr>
            <a:endParaRPr lang="en-AU" sz="1400" dirty="0"/>
          </a:p>
        </p:txBody>
      </p:sp>
    </p:spTree>
    <p:extLst>
      <p:ext uri="{BB962C8B-B14F-4D97-AF65-F5344CB8AC3E}">
        <p14:creationId xmlns:p14="http://schemas.microsoft.com/office/powerpoint/2010/main" val="22989404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F5696-460F-FE40-0119-8123B46DDC93}"/>
              </a:ext>
            </a:extLst>
          </p:cNvPr>
          <p:cNvSpPr>
            <a:spLocks noGrp="1"/>
          </p:cNvSpPr>
          <p:nvPr>
            <p:ph type="title"/>
          </p:nvPr>
        </p:nvSpPr>
        <p:spPr/>
        <p:txBody>
          <a:bodyPr>
            <a:normAutofit fontScale="90000"/>
          </a:bodyPr>
          <a:lstStyle/>
          <a:p>
            <a:r>
              <a:rPr lang="en-GB" b="1" i="0" dirty="0">
                <a:solidFill>
                  <a:schemeClr val="accent1">
                    <a:lumMod val="20000"/>
                    <a:lumOff val="80000"/>
                  </a:schemeClr>
                </a:solidFill>
                <a:effectLst/>
                <a:latin typeface="-apple-system"/>
              </a:rPr>
              <a:t>Impact of flooding on cattle headcounts and saleyard prices</a:t>
            </a:r>
            <a:endParaRPr lang="en-AU" dirty="0"/>
          </a:p>
        </p:txBody>
      </p:sp>
      <p:sp>
        <p:nvSpPr>
          <p:cNvPr id="3" name="Text Placeholder 2">
            <a:extLst>
              <a:ext uri="{FF2B5EF4-FFF2-40B4-BE49-F238E27FC236}">
                <a16:creationId xmlns:a16="http://schemas.microsoft.com/office/drawing/2014/main" id="{F11BD7AB-7E35-7BB0-E471-DD18B6D9B856}"/>
              </a:ext>
            </a:extLst>
          </p:cNvPr>
          <p:cNvSpPr>
            <a:spLocks noGrp="1"/>
          </p:cNvSpPr>
          <p:nvPr>
            <p:ph type="body" idx="1"/>
          </p:nvPr>
        </p:nvSpPr>
        <p:spPr/>
        <p:txBody>
          <a:bodyPr/>
          <a:lstStyle/>
          <a:p>
            <a:pPr>
              <a:lnSpc>
                <a:spcPct val="107000"/>
              </a:lnSpc>
              <a:spcAft>
                <a:spcPts val="800"/>
              </a:spcAft>
            </a:pPr>
            <a:r>
              <a:rPr lang="en-NZ" sz="1800" b="1" kern="100" dirty="0">
                <a:effectLst/>
                <a:latin typeface="Calibri" panose="020F0502020204030204" pitchFamily="34" charset="0"/>
                <a:ea typeface="Calibri" panose="020F0502020204030204" pitchFamily="34" charset="0"/>
                <a:cs typeface="Times New Roman" panose="02020603050405020304" pitchFamily="18" charset="0"/>
              </a:rPr>
              <a:t>Queensland beef herd size 1990-2020</a:t>
            </a:r>
            <a:endParaRPr lang="en-AU" sz="1800" b="1"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Text Placeholder 4">
            <a:extLst>
              <a:ext uri="{FF2B5EF4-FFF2-40B4-BE49-F238E27FC236}">
                <a16:creationId xmlns:a16="http://schemas.microsoft.com/office/drawing/2014/main" id="{3392A5AF-EC09-850E-DF89-423E1BBCD923}"/>
              </a:ext>
            </a:extLst>
          </p:cNvPr>
          <p:cNvSpPr>
            <a:spLocks noGrp="1"/>
          </p:cNvSpPr>
          <p:nvPr>
            <p:ph type="body" sz="quarter" idx="3"/>
          </p:nvPr>
        </p:nvSpPr>
        <p:spPr/>
        <p:txBody>
          <a:bodyPr/>
          <a:lstStyle/>
          <a:p>
            <a:r>
              <a:rPr lang="en-AU" sz="1800" b="1" dirty="0"/>
              <a:t>Herd size by flooding</a:t>
            </a:r>
          </a:p>
        </p:txBody>
      </p:sp>
      <p:pic>
        <p:nvPicPr>
          <p:cNvPr id="9" name="Content Placeholder 8">
            <a:extLst>
              <a:ext uri="{FF2B5EF4-FFF2-40B4-BE49-F238E27FC236}">
                <a16:creationId xmlns:a16="http://schemas.microsoft.com/office/drawing/2014/main" id="{B385DCFF-C4B1-F0EE-EC12-938E40093CC6}"/>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1046163" y="3032522"/>
            <a:ext cx="4764087" cy="2382043"/>
          </a:xfrm>
          <a:prstGeom prst="rect">
            <a:avLst/>
          </a:prstGeom>
          <a:noFill/>
          <a:ln>
            <a:noFill/>
          </a:ln>
        </p:spPr>
      </p:pic>
      <p:pic>
        <p:nvPicPr>
          <p:cNvPr id="10" name="Content Placeholder 9" descr="A graph of a graph with red and blue lines&#10;&#10;Description automatically generated">
            <a:extLst>
              <a:ext uri="{FF2B5EF4-FFF2-40B4-BE49-F238E27FC236}">
                <a16:creationId xmlns:a16="http://schemas.microsoft.com/office/drawing/2014/main" id="{2FCEDF9E-F781-1179-DC18-06271DF2AF2A}"/>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rcRect/>
          <a:stretch>
            <a:fillRect/>
          </a:stretch>
        </p:blipFill>
        <p:spPr bwMode="auto">
          <a:xfrm>
            <a:off x="6362700" y="3028553"/>
            <a:ext cx="4779963" cy="2389981"/>
          </a:xfrm>
          <a:prstGeom prst="rect">
            <a:avLst/>
          </a:prstGeom>
          <a:noFill/>
          <a:ln>
            <a:noFill/>
          </a:ln>
        </p:spPr>
      </p:pic>
    </p:spTree>
    <p:extLst>
      <p:ext uri="{BB962C8B-B14F-4D97-AF65-F5344CB8AC3E}">
        <p14:creationId xmlns:p14="http://schemas.microsoft.com/office/powerpoint/2010/main" val="19311364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F5696-460F-FE40-0119-8123B46DDC93}"/>
              </a:ext>
            </a:extLst>
          </p:cNvPr>
          <p:cNvSpPr>
            <a:spLocks noGrp="1"/>
          </p:cNvSpPr>
          <p:nvPr>
            <p:ph type="title"/>
          </p:nvPr>
        </p:nvSpPr>
        <p:spPr/>
        <p:txBody>
          <a:bodyPr>
            <a:normAutofit fontScale="90000"/>
          </a:bodyPr>
          <a:lstStyle/>
          <a:p>
            <a:r>
              <a:rPr lang="en-GB" b="1" i="0" dirty="0">
                <a:solidFill>
                  <a:schemeClr val="accent1">
                    <a:lumMod val="20000"/>
                    <a:lumOff val="80000"/>
                  </a:schemeClr>
                </a:solidFill>
                <a:effectLst/>
                <a:latin typeface="-apple-system"/>
              </a:rPr>
              <a:t>Impact of flooding on cattle headcounts and saleyard prices</a:t>
            </a:r>
            <a:endParaRPr lang="en-AU" dirty="0"/>
          </a:p>
        </p:txBody>
      </p:sp>
      <p:sp>
        <p:nvSpPr>
          <p:cNvPr id="3" name="Text Placeholder 2">
            <a:extLst>
              <a:ext uri="{FF2B5EF4-FFF2-40B4-BE49-F238E27FC236}">
                <a16:creationId xmlns:a16="http://schemas.microsoft.com/office/drawing/2014/main" id="{F11BD7AB-7E35-7BB0-E471-DD18B6D9B856}"/>
              </a:ext>
            </a:extLst>
          </p:cNvPr>
          <p:cNvSpPr>
            <a:spLocks noGrp="1"/>
          </p:cNvSpPr>
          <p:nvPr>
            <p:ph type="body" idx="1"/>
          </p:nvPr>
        </p:nvSpPr>
        <p:spPr/>
        <p:txBody>
          <a:bodyPr/>
          <a:lstStyle/>
          <a:p>
            <a:pPr>
              <a:lnSpc>
                <a:spcPct val="107000"/>
              </a:lnSpc>
              <a:spcAft>
                <a:spcPts val="800"/>
              </a:spcAft>
            </a:pPr>
            <a:r>
              <a:rPr lang="en-NZ" sz="1800" b="1" kern="100" dirty="0">
                <a:effectLst/>
                <a:latin typeface="Calibri" panose="020F0502020204030204" pitchFamily="34" charset="0"/>
                <a:ea typeface="Calibri" panose="020F0502020204030204" pitchFamily="34" charset="0"/>
                <a:cs typeface="Times New Roman" panose="02020603050405020304" pitchFamily="18" charset="0"/>
              </a:rPr>
              <a:t>Saleyard prices by herd size</a:t>
            </a:r>
            <a:endParaRPr lang="en-AU" sz="1800" b="1"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Text Placeholder 4">
            <a:extLst>
              <a:ext uri="{FF2B5EF4-FFF2-40B4-BE49-F238E27FC236}">
                <a16:creationId xmlns:a16="http://schemas.microsoft.com/office/drawing/2014/main" id="{3392A5AF-EC09-850E-DF89-423E1BBCD923}"/>
              </a:ext>
            </a:extLst>
          </p:cNvPr>
          <p:cNvSpPr>
            <a:spLocks noGrp="1"/>
          </p:cNvSpPr>
          <p:nvPr>
            <p:ph type="body" sz="quarter" idx="3"/>
          </p:nvPr>
        </p:nvSpPr>
        <p:spPr/>
        <p:txBody>
          <a:bodyPr/>
          <a:lstStyle/>
          <a:p>
            <a:r>
              <a:rPr lang="en-AU" sz="1800" b="1" dirty="0"/>
              <a:t>Saleyard prices by river discharge</a:t>
            </a:r>
          </a:p>
        </p:txBody>
      </p:sp>
      <p:pic>
        <p:nvPicPr>
          <p:cNvPr id="9" name="Content Placeholder 8">
            <a:extLst>
              <a:ext uri="{FF2B5EF4-FFF2-40B4-BE49-F238E27FC236}">
                <a16:creationId xmlns:a16="http://schemas.microsoft.com/office/drawing/2014/main" id="{B385DCFF-C4B1-F0EE-EC12-938E40093CC6}"/>
              </a:ext>
            </a:extLst>
          </p:cNvPr>
          <p:cNvPicPr>
            <a:picLocks noGrp="1" noChangeAspect="1"/>
          </p:cNvPicPr>
          <p:nvPr>
            <p:ph sz="half" idx="2"/>
          </p:nvPr>
        </p:nvPicPr>
        <p:blipFill>
          <a:blip r:embed="rId2"/>
          <a:srcRect/>
          <a:stretch/>
        </p:blipFill>
        <p:spPr bwMode="auto">
          <a:xfrm>
            <a:off x="1046163" y="3032522"/>
            <a:ext cx="4764087" cy="2382043"/>
          </a:xfrm>
          <a:prstGeom prst="rect">
            <a:avLst/>
          </a:prstGeom>
          <a:noFill/>
          <a:ln>
            <a:noFill/>
          </a:ln>
        </p:spPr>
      </p:pic>
      <p:pic>
        <p:nvPicPr>
          <p:cNvPr id="10" name="Content Placeholder 9">
            <a:extLst>
              <a:ext uri="{FF2B5EF4-FFF2-40B4-BE49-F238E27FC236}">
                <a16:creationId xmlns:a16="http://schemas.microsoft.com/office/drawing/2014/main" id="{2FCEDF9E-F781-1179-DC18-06271DF2AF2A}"/>
              </a:ext>
            </a:extLst>
          </p:cNvPr>
          <p:cNvPicPr>
            <a:picLocks noGrp="1" noChangeAspect="1"/>
          </p:cNvPicPr>
          <p:nvPr>
            <p:ph sz="quarter" idx="4"/>
          </p:nvPr>
        </p:nvPicPr>
        <p:blipFill>
          <a:blip r:embed="rId3"/>
          <a:srcRect/>
          <a:stretch/>
        </p:blipFill>
        <p:spPr bwMode="auto">
          <a:xfrm>
            <a:off x="6362700" y="3028553"/>
            <a:ext cx="4779963" cy="2389981"/>
          </a:xfrm>
          <a:prstGeom prst="rect">
            <a:avLst/>
          </a:prstGeom>
          <a:noFill/>
          <a:ln>
            <a:noFill/>
          </a:ln>
        </p:spPr>
      </p:pic>
    </p:spTree>
    <p:extLst>
      <p:ext uri="{BB962C8B-B14F-4D97-AF65-F5344CB8AC3E}">
        <p14:creationId xmlns:p14="http://schemas.microsoft.com/office/powerpoint/2010/main" val="7169456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37A7AC-F661-3C72-5B3A-A5694F7DE2E8}"/>
              </a:ext>
            </a:extLst>
          </p:cNvPr>
          <p:cNvSpPr>
            <a:spLocks noGrp="1"/>
          </p:cNvSpPr>
          <p:nvPr>
            <p:ph type="title"/>
          </p:nvPr>
        </p:nvSpPr>
        <p:spPr>
          <a:xfrm>
            <a:off x="913795" y="609600"/>
            <a:ext cx="10353762" cy="1257300"/>
          </a:xfrm>
        </p:spPr>
        <p:txBody>
          <a:bodyPr>
            <a:normAutofit/>
          </a:bodyPr>
          <a:lstStyle/>
          <a:p>
            <a:r>
              <a:rPr lang="en-AU" dirty="0"/>
              <a:t>Analysis</a:t>
            </a:r>
          </a:p>
        </p:txBody>
      </p:sp>
      <p:graphicFrame>
        <p:nvGraphicFramePr>
          <p:cNvPr id="5" name="Content Placeholder 2">
            <a:extLst>
              <a:ext uri="{FF2B5EF4-FFF2-40B4-BE49-F238E27FC236}">
                <a16:creationId xmlns:a16="http://schemas.microsoft.com/office/drawing/2014/main" id="{FFCB602B-DF26-DED6-432F-6323AF4CD796}"/>
              </a:ext>
            </a:extLst>
          </p:cNvPr>
          <p:cNvGraphicFramePr>
            <a:graphicFrameLocks noGrp="1"/>
          </p:cNvGraphicFramePr>
          <p:nvPr>
            <p:ph idx="1"/>
            <p:extLst>
              <p:ext uri="{D42A27DB-BD31-4B8C-83A1-F6EECF244321}">
                <p14:modId xmlns:p14="http://schemas.microsoft.com/office/powerpoint/2010/main" val="3862645245"/>
              </p:ext>
            </p:extLst>
          </p:nvPr>
        </p:nvGraphicFramePr>
        <p:xfrm>
          <a:off x="914400" y="2076450"/>
          <a:ext cx="10353675" cy="37147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668850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5CB840F-8E41-4CA5-B79B-25CC80AD23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29B2448-8D0A-5B73-235A-406ADDEA149F}"/>
              </a:ext>
            </a:extLst>
          </p:cNvPr>
          <p:cNvSpPr>
            <a:spLocks noGrp="1"/>
          </p:cNvSpPr>
          <p:nvPr>
            <p:ph type="title"/>
          </p:nvPr>
        </p:nvSpPr>
        <p:spPr>
          <a:xfrm>
            <a:off x="913796" y="643465"/>
            <a:ext cx="3382638" cy="1370605"/>
          </a:xfrm>
        </p:spPr>
        <p:txBody>
          <a:bodyPr>
            <a:normAutofit/>
          </a:bodyPr>
          <a:lstStyle/>
          <a:p>
            <a:pPr algn="l"/>
            <a:br>
              <a:rPr lang="en-GB" sz="2300" b="1" i="0">
                <a:effectLst/>
                <a:latin typeface="-apple-system"/>
              </a:rPr>
            </a:br>
            <a:r>
              <a:rPr lang="en-GB" sz="2300" b="1" i="0">
                <a:effectLst/>
                <a:latin typeface="-apple-system"/>
              </a:rPr>
              <a:t>Forecasting sugar cane yields to 2040</a:t>
            </a:r>
            <a:br>
              <a:rPr lang="en-GB" sz="2300" b="1" i="0">
                <a:effectLst/>
                <a:latin typeface="-apple-system"/>
              </a:rPr>
            </a:br>
            <a:endParaRPr lang="en-AU" sz="2300"/>
          </a:p>
        </p:txBody>
      </p:sp>
      <p:sp>
        <p:nvSpPr>
          <p:cNvPr id="3" name="Content Placeholder 2">
            <a:extLst>
              <a:ext uri="{FF2B5EF4-FFF2-40B4-BE49-F238E27FC236}">
                <a16:creationId xmlns:a16="http://schemas.microsoft.com/office/drawing/2014/main" id="{564DCA8E-25D3-DFE6-54A7-5506442971F0}"/>
              </a:ext>
            </a:extLst>
          </p:cNvPr>
          <p:cNvSpPr>
            <a:spLocks noGrp="1"/>
          </p:cNvSpPr>
          <p:nvPr>
            <p:ph idx="1"/>
          </p:nvPr>
        </p:nvSpPr>
        <p:spPr>
          <a:xfrm>
            <a:off x="913796" y="2247153"/>
            <a:ext cx="3358084" cy="3544046"/>
          </a:xfrm>
        </p:spPr>
        <p:txBody>
          <a:bodyPr>
            <a:normAutofit/>
          </a:bodyPr>
          <a:lstStyle/>
          <a:p>
            <a:pPr>
              <a:lnSpc>
                <a:spcPct val="90000"/>
              </a:lnSpc>
            </a:pPr>
            <a:r>
              <a:rPr lang="en-AU" sz="1400" b="1" i="0">
                <a:effectLst/>
                <a:latin typeface="-apple-system"/>
              </a:rPr>
              <a:t>Hypotheses</a:t>
            </a:r>
            <a:endParaRPr lang="en-AU" sz="1400" b="0" i="0">
              <a:effectLst/>
              <a:latin typeface="-apple-system"/>
            </a:endParaRPr>
          </a:p>
          <a:p>
            <a:pPr lvl="1">
              <a:lnSpc>
                <a:spcPct val="90000"/>
              </a:lnSpc>
              <a:buFont typeface="Arial" panose="020B0604020202020204" pitchFamily="34" charset="0"/>
              <a:buChar char="•"/>
            </a:pPr>
            <a:r>
              <a:rPr lang="en-AU" sz="1400" b="0" i="0">
                <a:effectLst/>
                <a:latin typeface="-apple-system"/>
              </a:rPr>
              <a:t>Rising global temperatures will increase sugar cane yields in cooler climates</a:t>
            </a:r>
          </a:p>
          <a:p>
            <a:pPr>
              <a:lnSpc>
                <a:spcPct val="90000"/>
              </a:lnSpc>
            </a:pPr>
            <a:r>
              <a:rPr lang="en-AU" sz="1400" b="1" i="0">
                <a:effectLst/>
                <a:latin typeface="-apple-system"/>
              </a:rPr>
              <a:t>Data sources</a:t>
            </a:r>
            <a:endParaRPr lang="en-AU" sz="1400" b="0" i="0">
              <a:effectLst/>
              <a:latin typeface="-apple-system"/>
            </a:endParaRPr>
          </a:p>
          <a:p>
            <a:pPr lvl="1">
              <a:lnSpc>
                <a:spcPct val="90000"/>
              </a:lnSpc>
              <a:buFont typeface="Arial" panose="020B0604020202020204" pitchFamily="34" charset="0"/>
              <a:buChar char="•"/>
            </a:pPr>
            <a:r>
              <a:rPr lang="en-AU" sz="1400" b="0" i="0">
                <a:effectLst/>
                <a:latin typeface="-apple-system"/>
              </a:rPr>
              <a:t>Open Meteo Weather API</a:t>
            </a:r>
          </a:p>
          <a:p>
            <a:pPr lvl="1">
              <a:lnSpc>
                <a:spcPct val="90000"/>
              </a:lnSpc>
              <a:buFont typeface="Arial" panose="020B0604020202020204" pitchFamily="34" charset="0"/>
              <a:buChar char="•"/>
            </a:pPr>
            <a:r>
              <a:rPr lang="en-AU" sz="1400" b="0" i="0">
                <a:effectLst/>
                <a:latin typeface="-apple-system"/>
              </a:rPr>
              <a:t>Australian Sugar Milling Council production data (2014 to 2021)</a:t>
            </a:r>
          </a:p>
          <a:p>
            <a:pPr lvl="1">
              <a:lnSpc>
                <a:spcPct val="90000"/>
              </a:lnSpc>
              <a:buFont typeface="Arial" panose="020B0604020202020204" pitchFamily="34" charset="0"/>
              <a:buChar char="•"/>
            </a:pPr>
            <a:r>
              <a:rPr lang="en-AU" sz="1400" b="0" i="0">
                <a:effectLst/>
                <a:latin typeface="-apple-system"/>
              </a:rPr>
              <a:t>Open Meteo Climate Change forecast API (from 2040)</a:t>
            </a:r>
          </a:p>
          <a:p>
            <a:pPr>
              <a:lnSpc>
                <a:spcPct val="90000"/>
              </a:lnSpc>
            </a:pPr>
            <a:r>
              <a:rPr lang="en-AU" sz="1400" b="1" i="0">
                <a:effectLst/>
                <a:latin typeface="-apple-system"/>
              </a:rPr>
              <a:t>Visualisation</a:t>
            </a:r>
            <a:endParaRPr lang="en-AU" sz="1400" b="0" i="0">
              <a:effectLst/>
              <a:latin typeface="-apple-system"/>
            </a:endParaRPr>
          </a:p>
          <a:p>
            <a:pPr lvl="1">
              <a:lnSpc>
                <a:spcPct val="90000"/>
              </a:lnSpc>
              <a:buFont typeface="Arial" panose="020B0604020202020204" pitchFamily="34" charset="0"/>
              <a:buChar char="•"/>
            </a:pPr>
            <a:r>
              <a:rPr lang="en-AU" sz="1400" b="0" i="0">
                <a:effectLst/>
                <a:latin typeface="-apple-system"/>
              </a:rPr>
              <a:t>Prediction of sugar cane yields in Queensland</a:t>
            </a:r>
          </a:p>
        </p:txBody>
      </p:sp>
      <p:pic>
        <p:nvPicPr>
          <p:cNvPr id="5" name="Picture 4" descr="A tractor loading sugar cane into a truck&#10;&#10;Description automatically generated">
            <a:extLst>
              <a:ext uri="{FF2B5EF4-FFF2-40B4-BE49-F238E27FC236}">
                <a16:creationId xmlns:a16="http://schemas.microsoft.com/office/drawing/2014/main" id="{490B0F03-7074-F676-ACC0-BB68653C40E1}"/>
              </a:ext>
            </a:extLst>
          </p:cNvPr>
          <p:cNvPicPr>
            <a:picLocks noChangeAspect="1"/>
          </p:cNvPicPr>
          <p:nvPr/>
        </p:nvPicPr>
        <p:blipFill>
          <a:blip r:embed="rId3"/>
          <a:stretch>
            <a:fillRect/>
          </a:stretch>
        </p:blipFill>
        <p:spPr>
          <a:xfrm>
            <a:off x="4915348" y="1003507"/>
            <a:ext cx="6633184" cy="4427650"/>
          </a:xfrm>
          <a:prstGeom prst="rect">
            <a:avLst/>
          </a:prstGeom>
        </p:spPr>
      </p:pic>
    </p:spTree>
    <p:extLst>
      <p:ext uri="{BB962C8B-B14F-4D97-AF65-F5344CB8AC3E}">
        <p14:creationId xmlns:p14="http://schemas.microsoft.com/office/powerpoint/2010/main" val="26274614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7E35E-85F4-8A42-F016-D83F9373D02B}"/>
              </a:ext>
            </a:extLst>
          </p:cNvPr>
          <p:cNvSpPr>
            <a:spLocks noGrp="1"/>
          </p:cNvSpPr>
          <p:nvPr>
            <p:ph type="title"/>
          </p:nvPr>
        </p:nvSpPr>
        <p:spPr/>
        <p:txBody>
          <a:bodyPr/>
          <a:lstStyle/>
          <a:p>
            <a:r>
              <a:rPr lang="en-AU" dirty="0"/>
              <a:t>Background</a:t>
            </a:r>
          </a:p>
        </p:txBody>
      </p:sp>
      <p:sp>
        <p:nvSpPr>
          <p:cNvPr id="3" name="Content Placeholder 2">
            <a:extLst>
              <a:ext uri="{FF2B5EF4-FFF2-40B4-BE49-F238E27FC236}">
                <a16:creationId xmlns:a16="http://schemas.microsoft.com/office/drawing/2014/main" id="{14E7F1B3-EABC-D665-BDF0-9163C9C8B33E}"/>
              </a:ext>
            </a:extLst>
          </p:cNvPr>
          <p:cNvSpPr>
            <a:spLocks noGrp="1"/>
          </p:cNvSpPr>
          <p:nvPr>
            <p:ph sz="half" idx="1"/>
          </p:nvPr>
        </p:nvSpPr>
        <p:spPr>
          <a:xfrm>
            <a:off x="913795" y="2076450"/>
            <a:ext cx="8109181" cy="3622671"/>
          </a:xfrm>
        </p:spPr>
        <p:txBody>
          <a:bodyPr>
            <a:normAutofit fontScale="92500"/>
          </a:bodyPr>
          <a:lstStyle/>
          <a:p>
            <a:pPr algn="l">
              <a:buFont typeface="Arial" panose="020B0604020202020204" pitchFamily="34" charset="0"/>
              <a:buChar char="•"/>
            </a:pPr>
            <a:r>
              <a:rPr lang="en-AU" b="0" i="0" dirty="0">
                <a:solidFill>
                  <a:srgbClr val="D4D4D4"/>
                </a:solidFill>
                <a:effectLst/>
                <a:latin typeface="-apple-system"/>
              </a:rPr>
              <a:t>Australia has a $2B sugar export industry</a:t>
            </a:r>
          </a:p>
          <a:p>
            <a:pPr algn="l">
              <a:buFont typeface="Arial" panose="020B0604020202020204" pitchFamily="34" charset="0"/>
              <a:buChar char="•"/>
            </a:pPr>
            <a:r>
              <a:rPr lang="en-AU" b="0" i="0" dirty="0">
                <a:solidFill>
                  <a:srgbClr val="D4D4D4"/>
                </a:solidFill>
                <a:effectLst/>
                <a:latin typeface="-apple-system"/>
              </a:rPr>
              <a:t>95% of Australian sugar cane is produced in Queensland's Northern Coastal areas, where yields depend on the wet, rainy summers</a:t>
            </a:r>
          </a:p>
          <a:p>
            <a:pPr algn="l">
              <a:buFont typeface="Arial" panose="020B0604020202020204" pitchFamily="34" charset="0"/>
              <a:buChar char="•"/>
            </a:pPr>
            <a:r>
              <a:rPr lang="en-AU" b="0" i="0" dirty="0">
                <a:solidFill>
                  <a:srgbClr val="D4D4D4"/>
                </a:solidFill>
                <a:effectLst/>
                <a:latin typeface="-apple-system"/>
              </a:rPr>
              <a:t>Climate change will have an impact on weather, which may impact yields</a:t>
            </a:r>
          </a:p>
          <a:p>
            <a:pPr algn="l">
              <a:buFont typeface="Arial" panose="020B0604020202020204" pitchFamily="34" charset="0"/>
              <a:buChar char="•"/>
            </a:pPr>
            <a:r>
              <a:rPr lang="en-AU" b="0" i="0" dirty="0">
                <a:solidFill>
                  <a:srgbClr val="D4D4D4"/>
                </a:solidFill>
                <a:effectLst/>
                <a:latin typeface="-apple-system"/>
              </a:rPr>
              <a:t>Sugar mills range down Queensland's Eastern coast. An initial hypothesis is that more Southerly mills will see increased yields, while more Northerly mills may be adversely affected</a:t>
            </a:r>
            <a:endParaRPr lang="en-AU" dirty="0"/>
          </a:p>
        </p:txBody>
      </p:sp>
    </p:spTree>
    <p:extLst>
      <p:ext uri="{BB962C8B-B14F-4D97-AF65-F5344CB8AC3E}">
        <p14:creationId xmlns:p14="http://schemas.microsoft.com/office/powerpoint/2010/main" val="32367701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A2456A0-13DF-4BA8-9BDD-168E874C42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E37E35E-85F4-8A42-F016-D83F9373D02B}"/>
              </a:ext>
            </a:extLst>
          </p:cNvPr>
          <p:cNvSpPr>
            <a:spLocks noGrp="1"/>
          </p:cNvSpPr>
          <p:nvPr>
            <p:ph type="title"/>
          </p:nvPr>
        </p:nvSpPr>
        <p:spPr>
          <a:xfrm>
            <a:off x="913795" y="609600"/>
            <a:ext cx="5978072" cy="1556702"/>
          </a:xfrm>
        </p:spPr>
        <p:txBody>
          <a:bodyPr vert="horz" lIns="91440" tIns="45720" rIns="91440" bIns="45720" rtlCol="0" anchor="ctr">
            <a:normAutofit/>
          </a:bodyPr>
          <a:lstStyle/>
          <a:p>
            <a:r>
              <a:rPr lang="en-US" sz="4000" kern="12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rPr>
              <a:t>Method</a:t>
            </a:r>
          </a:p>
        </p:txBody>
      </p:sp>
      <p:sp>
        <p:nvSpPr>
          <p:cNvPr id="3" name="Content Placeholder 2">
            <a:extLst>
              <a:ext uri="{FF2B5EF4-FFF2-40B4-BE49-F238E27FC236}">
                <a16:creationId xmlns:a16="http://schemas.microsoft.com/office/drawing/2014/main" id="{14E7F1B3-EABC-D665-BDF0-9163C9C8B33E}"/>
              </a:ext>
            </a:extLst>
          </p:cNvPr>
          <p:cNvSpPr>
            <a:spLocks noGrp="1"/>
          </p:cNvSpPr>
          <p:nvPr>
            <p:ph sz="half" idx="1"/>
          </p:nvPr>
        </p:nvSpPr>
        <p:spPr>
          <a:xfrm>
            <a:off x="913795" y="2354729"/>
            <a:ext cx="5978072" cy="3340119"/>
          </a:xfrm>
        </p:spPr>
        <p:txBody>
          <a:bodyPr vert="horz" lIns="91440" tIns="45720" rIns="91440" bIns="45720" rtlCol="0" anchor="t">
            <a:normAutofit/>
          </a:bodyPr>
          <a:lstStyle/>
          <a:p>
            <a:pPr>
              <a:lnSpc>
                <a:spcPct val="100000"/>
              </a:lnSpc>
              <a:buFont typeface="Wingdings 2" charset="2"/>
              <a:buChar char="•"/>
            </a:pPr>
            <a:r>
              <a:rPr lang="en-US" sz="1800" b="0" i="0"/>
              <a:t>Obtain weather and yield data for existing sugar mills</a:t>
            </a:r>
          </a:p>
          <a:p>
            <a:pPr>
              <a:lnSpc>
                <a:spcPct val="100000"/>
              </a:lnSpc>
              <a:buFont typeface="Wingdings 2" charset="2"/>
              <a:buChar char="•"/>
            </a:pPr>
            <a:r>
              <a:rPr lang="en-US" sz="1800" b="0" i="0"/>
              <a:t>Construct a model to predict high and low sugar cane yield years, from the weather</a:t>
            </a:r>
          </a:p>
          <a:p>
            <a:pPr>
              <a:lnSpc>
                <a:spcPct val="100000"/>
              </a:lnSpc>
              <a:buFont typeface="Wingdings 2" charset="2"/>
              <a:buChar char="•"/>
            </a:pPr>
            <a:r>
              <a:rPr lang="en-US" sz="1800" b="0" i="0"/>
              <a:t>Use predictive climate models to predict the weather for these sites in 2040</a:t>
            </a:r>
          </a:p>
          <a:p>
            <a:pPr>
              <a:lnSpc>
                <a:spcPct val="100000"/>
              </a:lnSpc>
              <a:buFont typeface="Wingdings 2" charset="2"/>
              <a:buChar char="•"/>
            </a:pPr>
            <a:r>
              <a:rPr lang="en-US" sz="1800" b="0" i="0"/>
              <a:t>Assess the expected change in yields for these sites</a:t>
            </a:r>
          </a:p>
          <a:p>
            <a:pPr>
              <a:lnSpc>
                <a:spcPct val="100000"/>
              </a:lnSpc>
              <a:buFont typeface="Wingdings 2" charset="2"/>
              <a:buChar char="•"/>
            </a:pPr>
            <a:r>
              <a:rPr lang="en-US" sz="1800"/>
              <a:t>Loosely follow a modelling methodology in Priya et al 2022</a:t>
            </a:r>
            <a:endParaRPr lang="en-US" sz="1800" b="0" i="0"/>
          </a:p>
          <a:p>
            <a:pPr>
              <a:lnSpc>
                <a:spcPct val="100000"/>
              </a:lnSpc>
            </a:pPr>
            <a:endParaRPr lang="en-US" sz="1800"/>
          </a:p>
        </p:txBody>
      </p:sp>
      <p:pic>
        <p:nvPicPr>
          <p:cNvPr id="13" name="Picture 12">
            <a:extLst>
              <a:ext uri="{FF2B5EF4-FFF2-40B4-BE49-F238E27FC236}">
                <a16:creationId xmlns:a16="http://schemas.microsoft.com/office/drawing/2014/main" id="{7AEE9CAC-347C-43C2-AE87-6BC5566E606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964" r="2807" b="1446"/>
          <a:stretch/>
        </p:blipFill>
        <p:spPr>
          <a:xfrm>
            <a:off x="7232905" y="1"/>
            <a:ext cx="4959095" cy="6858000"/>
          </a:xfrm>
          <a:prstGeom prst="rect">
            <a:avLst/>
          </a:prstGeom>
        </p:spPr>
      </p:pic>
      <p:pic>
        <p:nvPicPr>
          <p:cNvPr id="6" name="Picture 5" descr="A screenshot of a web page&#10;&#10;Description automatically generated">
            <a:extLst>
              <a:ext uri="{FF2B5EF4-FFF2-40B4-BE49-F238E27FC236}">
                <a16:creationId xmlns:a16="http://schemas.microsoft.com/office/drawing/2014/main" id="{4FD7C621-2E0F-0B4D-D400-E582D69E8E99}"/>
              </a:ext>
            </a:extLst>
          </p:cNvPr>
          <p:cNvPicPr>
            <a:picLocks noChangeAspect="1"/>
          </p:cNvPicPr>
          <p:nvPr/>
        </p:nvPicPr>
        <p:blipFill>
          <a:blip r:embed="rId4"/>
          <a:stretch>
            <a:fillRect/>
          </a:stretch>
        </p:blipFill>
        <p:spPr>
          <a:xfrm>
            <a:off x="7552945" y="1197355"/>
            <a:ext cx="3995592" cy="3995592"/>
          </a:xfrm>
          <a:prstGeom prst="rect">
            <a:avLst/>
          </a:prstGeom>
        </p:spPr>
      </p:pic>
    </p:spTree>
    <p:extLst>
      <p:ext uri="{BB962C8B-B14F-4D97-AF65-F5344CB8AC3E}">
        <p14:creationId xmlns:p14="http://schemas.microsoft.com/office/powerpoint/2010/main" val="12882938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6AD8F9-5FFB-57EE-9EC6-DEF2B03DDC3E}"/>
              </a:ext>
            </a:extLst>
          </p:cNvPr>
          <p:cNvSpPr>
            <a:spLocks noGrp="1"/>
          </p:cNvSpPr>
          <p:nvPr>
            <p:ph type="title"/>
          </p:nvPr>
        </p:nvSpPr>
        <p:spPr>
          <a:xfrm>
            <a:off x="1370693" y="4511814"/>
            <a:ext cx="9440034" cy="1130260"/>
          </a:xfrm>
        </p:spPr>
        <p:txBody>
          <a:bodyPr vert="horz" lIns="91440" tIns="45720" rIns="91440" bIns="45720" rtlCol="0" anchor="b">
            <a:normAutofit/>
          </a:bodyPr>
          <a:lstStyle/>
          <a:p>
            <a:r>
              <a:rPr lang="en-US" sz="4800" dirty="0"/>
              <a:t>Locations</a:t>
            </a:r>
          </a:p>
        </p:txBody>
      </p:sp>
      <p:pic>
        <p:nvPicPr>
          <p:cNvPr id="11" name="Picture 10">
            <a:extLst>
              <a:ext uri="{FF2B5EF4-FFF2-40B4-BE49-F238E27FC236}">
                <a16:creationId xmlns:a16="http://schemas.microsoft.com/office/drawing/2014/main" id="{D04C0182-96E7-4A1B-8EAB-F910C2F3ED4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628022" y="547807"/>
            <a:ext cx="10935956" cy="3816806"/>
          </a:xfrm>
          <a:prstGeom prst="rect">
            <a:avLst/>
          </a:prstGeom>
        </p:spPr>
      </p:pic>
      <p:pic>
        <p:nvPicPr>
          <p:cNvPr id="4" name="Picture 3" descr="A graph of a sea&#10;&#10;Description automatically generated">
            <a:extLst>
              <a:ext uri="{FF2B5EF4-FFF2-40B4-BE49-F238E27FC236}">
                <a16:creationId xmlns:a16="http://schemas.microsoft.com/office/drawing/2014/main" id="{820EB3FE-2471-35FF-A18D-3085A246E3B8}"/>
              </a:ext>
            </a:extLst>
          </p:cNvPr>
          <p:cNvPicPr>
            <a:picLocks noChangeAspect="1"/>
          </p:cNvPicPr>
          <p:nvPr/>
        </p:nvPicPr>
        <p:blipFill>
          <a:blip r:embed="rId4"/>
          <a:stretch>
            <a:fillRect/>
          </a:stretch>
        </p:blipFill>
        <p:spPr>
          <a:xfrm>
            <a:off x="1505464" y="846485"/>
            <a:ext cx="2768726" cy="3219450"/>
          </a:xfrm>
          <a:prstGeom prst="rect">
            <a:avLst/>
          </a:prstGeom>
        </p:spPr>
      </p:pic>
      <p:pic>
        <p:nvPicPr>
          <p:cNvPr id="6" name="Picture 5" descr="A screenshot of a computer program&#10;&#10;Description automatically generated">
            <a:extLst>
              <a:ext uri="{FF2B5EF4-FFF2-40B4-BE49-F238E27FC236}">
                <a16:creationId xmlns:a16="http://schemas.microsoft.com/office/drawing/2014/main" id="{84AB0EA0-CA81-A560-9582-9B71A3EE5733}"/>
              </a:ext>
            </a:extLst>
          </p:cNvPr>
          <p:cNvPicPr>
            <a:picLocks noChangeAspect="1"/>
          </p:cNvPicPr>
          <p:nvPr/>
        </p:nvPicPr>
        <p:blipFill>
          <a:blip r:embed="rId5"/>
          <a:stretch>
            <a:fillRect/>
          </a:stretch>
        </p:blipFill>
        <p:spPr>
          <a:xfrm>
            <a:off x="5151631" y="1237864"/>
            <a:ext cx="6412347" cy="2436692"/>
          </a:xfrm>
          <a:prstGeom prst="rect">
            <a:avLst/>
          </a:prstGeom>
        </p:spPr>
      </p:pic>
    </p:spTree>
    <p:extLst>
      <p:ext uri="{BB962C8B-B14F-4D97-AF65-F5344CB8AC3E}">
        <p14:creationId xmlns:p14="http://schemas.microsoft.com/office/powerpoint/2010/main" val="19127065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E70A317-DCED-4E80-AA2D-467D8702E5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76AD8F9-5FFB-57EE-9EC6-DEF2B03DDC3E}"/>
              </a:ext>
            </a:extLst>
          </p:cNvPr>
          <p:cNvSpPr>
            <a:spLocks noGrp="1"/>
          </p:cNvSpPr>
          <p:nvPr>
            <p:ph type="title"/>
          </p:nvPr>
        </p:nvSpPr>
        <p:spPr>
          <a:xfrm>
            <a:off x="861791" y="835383"/>
            <a:ext cx="3382832" cy="3499549"/>
          </a:xfrm>
        </p:spPr>
        <p:txBody>
          <a:bodyPr vert="horz" lIns="91440" tIns="45720" rIns="91440" bIns="45720" rtlCol="0" anchor="b">
            <a:normAutofit/>
          </a:bodyPr>
          <a:lstStyle/>
          <a:p>
            <a:pPr algn="l"/>
            <a:r>
              <a:rPr lang="en-US" sz="4200"/>
              <a:t>Yields are impacted most by late-year temperature</a:t>
            </a:r>
          </a:p>
        </p:txBody>
      </p:sp>
      <p:sp>
        <p:nvSpPr>
          <p:cNvPr id="12" name="Rectangle 11">
            <a:extLst>
              <a:ext uri="{FF2B5EF4-FFF2-40B4-BE49-F238E27FC236}">
                <a16:creationId xmlns:a16="http://schemas.microsoft.com/office/drawing/2014/main" id="{A6D87845-294F-40CB-BC48-46455460D2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5671" y="0"/>
            <a:ext cx="7536329"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graph with different colored dots&#10;&#10;Description automatically generated">
            <a:extLst>
              <a:ext uri="{FF2B5EF4-FFF2-40B4-BE49-F238E27FC236}">
                <a16:creationId xmlns:a16="http://schemas.microsoft.com/office/drawing/2014/main" id="{090824A6-C746-81A4-EE82-063A839FB2A6}"/>
              </a:ext>
            </a:extLst>
          </p:cNvPr>
          <p:cNvPicPr>
            <a:picLocks noChangeAspect="1"/>
          </p:cNvPicPr>
          <p:nvPr/>
        </p:nvPicPr>
        <p:blipFill>
          <a:blip r:embed="rId3"/>
          <a:stretch>
            <a:fillRect/>
          </a:stretch>
        </p:blipFill>
        <p:spPr>
          <a:xfrm>
            <a:off x="5324315" y="1089381"/>
            <a:ext cx="6197668" cy="4679238"/>
          </a:xfrm>
          <a:prstGeom prst="rect">
            <a:avLst/>
          </a:prstGeom>
        </p:spPr>
      </p:pic>
    </p:spTree>
    <p:extLst>
      <p:ext uri="{BB962C8B-B14F-4D97-AF65-F5344CB8AC3E}">
        <p14:creationId xmlns:p14="http://schemas.microsoft.com/office/powerpoint/2010/main" val="9961288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1F205-E8A9-4237-8AD2-ABD9BF694F3E}"/>
              </a:ext>
            </a:extLst>
          </p:cNvPr>
          <p:cNvSpPr>
            <a:spLocks noGrp="1"/>
          </p:cNvSpPr>
          <p:nvPr>
            <p:ph type="title"/>
          </p:nvPr>
        </p:nvSpPr>
        <p:spPr>
          <a:xfrm>
            <a:off x="914313" y="609600"/>
            <a:ext cx="10353762" cy="1257300"/>
          </a:xfrm>
        </p:spPr>
        <p:txBody>
          <a:bodyPr>
            <a:normAutofit/>
          </a:bodyPr>
          <a:lstStyle/>
          <a:p>
            <a:r>
              <a:rPr lang="en-US" dirty="0"/>
              <a:t>Breakdown of analysis</a:t>
            </a:r>
          </a:p>
        </p:txBody>
      </p:sp>
      <p:graphicFrame>
        <p:nvGraphicFramePr>
          <p:cNvPr id="5" name="Table 5">
            <a:extLst>
              <a:ext uri="{FF2B5EF4-FFF2-40B4-BE49-F238E27FC236}">
                <a16:creationId xmlns:a16="http://schemas.microsoft.com/office/drawing/2014/main" id="{802AF30D-D2F4-17DA-EBC1-E492D72BA83E}"/>
              </a:ext>
            </a:extLst>
          </p:cNvPr>
          <p:cNvGraphicFramePr>
            <a:graphicFrameLocks noGrp="1"/>
          </p:cNvGraphicFramePr>
          <p:nvPr>
            <p:ph idx="1"/>
            <p:extLst>
              <p:ext uri="{D42A27DB-BD31-4B8C-83A1-F6EECF244321}">
                <p14:modId xmlns:p14="http://schemas.microsoft.com/office/powerpoint/2010/main" val="1125279794"/>
              </p:ext>
            </p:extLst>
          </p:nvPr>
        </p:nvGraphicFramePr>
        <p:xfrm>
          <a:off x="914399" y="2076448"/>
          <a:ext cx="10353676" cy="4272594"/>
        </p:xfrm>
        <a:graphic>
          <a:graphicData uri="http://schemas.openxmlformats.org/drawingml/2006/table">
            <a:tbl>
              <a:tblPr firstRow="1" bandRow="1">
                <a:tableStyleId>{5C22544A-7EE6-4342-B048-85BDC9FD1C3A}</a:tableStyleId>
              </a:tblPr>
              <a:tblGrid>
                <a:gridCol w="2588419">
                  <a:extLst>
                    <a:ext uri="{9D8B030D-6E8A-4147-A177-3AD203B41FA5}">
                      <a16:colId xmlns:a16="http://schemas.microsoft.com/office/drawing/2014/main" val="205976170"/>
                    </a:ext>
                  </a:extLst>
                </a:gridCol>
                <a:gridCol w="2588419">
                  <a:extLst>
                    <a:ext uri="{9D8B030D-6E8A-4147-A177-3AD203B41FA5}">
                      <a16:colId xmlns:a16="http://schemas.microsoft.com/office/drawing/2014/main" val="2516321333"/>
                    </a:ext>
                  </a:extLst>
                </a:gridCol>
                <a:gridCol w="2588419">
                  <a:extLst>
                    <a:ext uri="{9D8B030D-6E8A-4147-A177-3AD203B41FA5}">
                      <a16:colId xmlns:a16="http://schemas.microsoft.com/office/drawing/2014/main" val="3461680927"/>
                    </a:ext>
                  </a:extLst>
                </a:gridCol>
                <a:gridCol w="2588419">
                  <a:extLst>
                    <a:ext uri="{9D8B030D-6E8A-4147-A177-3AD203B41FA5}">
                      <a16:colId xmlns:a16="http://schemas.microsoft.com/office/drawing/2014/main" val="2099146092"/>
                    </a:ext>
                  </a:extLst>
                </a:gridCol>
              </a:tblGrid>
              <a:tr h="2136297">
                <a:tc>
                  <a:txBody>
                    <a:bodyPr/>
                    <a:lstStyle/>
                    <a:p>
                      <a:endParaRPr lang="en-AU"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endParaRPr lang="en-AU"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endParaRPr lang="en-AU"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endParaRPr lang="en-AU"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260874428"/>
                  </a:ext>
                </a:extLst>
              </a:tr>
              <a:tr h="2136297">
                <a:tc>
                  <a:txBody>
                    <a:bodyPr/>
                    <a:lstStyle/>
                    <a:p>
                      <a:pPr algn="ctr"/>
                      <a:r>
                        <a:rPr lang="en-AU" b="1" dirty="0">
                          <a:solidFill>
                            <a:schemeClr val="accent6">
                              <a:lumMod val="20000"/>
                              <a:lumOff val="80000"/>
                            </a:schemeClr>
                          </a:solidFill>
                        </a:rPr>
                        <a:t>Taryn</a:t>
                      </a:r>
                    </a:p>
                    <a:p>
                      <a:pPr algn="ctr"/>
                      <a:r>
                        <a:rPr lang="en-AU" u="sng" dirty="0">
                          <a:solidFill>
                            <a:schemeClr val="accent6">
                              <a:lumMod val="20000"/>
                              <a:lumOff val="80000"/>
                            </a:schemeClr>
                          </a:solidFill>
                        </a:rPr>
                        <a:t>Question 1:</a:t>
                      </a:r>
                    </a:p>
                    <a:p>
                      <a:pPr algn="ctr"/>
                      <a:r>
                        <a:rPr lang="en-AU" dirty="0">
                          <a:solidFill>
                            <a:schemeClr val="accent6">
                              <a:lumMod val="20000"/>
                              <a:lumOff val="80000"/>
                            </a:schemeClr>
                          </a:solidFill>
                        </a:rPr>
                        <a:t>Understand the shape of flooding and rainfall data over time</a:t>
                      </a:r>
                    </a:p>
                    <a:p>
                      <a:endParaRPr lang="en-AU" dirty="0">
                        <a:solidFill>
                          <a:schemeClr val="accent6">
                            <a:lumMod val="20000"/>
                            <a:lumOff val="80000"/>
                          </a:schemeClr>
                        </a:solidFill>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en-AU" b="1" dirty="0">
                          <a:solidFill>
                            <a:schemeClr val="accent6">
                              <a:lumMod val="20000"/>
                              <a:lumOff val="80000"/>
                            </a:schemeClr>
                          </a:solidFill>
                        </a:rPr>
                        <a:t>Van</a:t>
                      </a:r>
                    </a:p>
                    <a:p>
                      <a:pPr algn="ctr"/>
                      <a:r>
                        <a:rPr lang="en-AU" u="sng" dirty="0">
                          <a:solidFill>
                            <a:schemeClr val="accent6">
                              <a:lumMod val="20000"/>
                              <a:lumOff val="80000"/>
                            </a:schemeClr>
                          </a:solidFill>
                        </a:rPr>
                        <a:t>Question 2:</a:t>
                      </a:r>
                    </a:p>
                    <a:p>
                      <a:pPr algn="ctr"/>
                      <a:r>
                        <a:rPr lang="en-AU" dirty="0">
                          <a:solidFill>
                            <a:schemeClr val="accent6">
                              <a:lumMod val="20000"/>
                              <a:lumOff val="80000"/>
                            </a:schemeClr>
                          </a:solidFill>
                        </a:rPr>
                        <a:t>Understand temperature as a driver of flooding</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en-AU" b="1" dirty="0">
                          <a:solidFill>
                            <a:schemeClr val="accent6">
                              <a:lumMod val="20000"/>
                              <a:lumOff val="80000"/>
                            </a:schemeClr>
                          </a:solidFill>
                        </a:rPr>
                        <a:t>Anna</a:t>
                      </a:r>
                    </a:p>
                    <a:p>
                      <a:pPr algn="ctr"/>
                      <a:r>
                        <a:rPr lang="en-AU" u="sng" dirty="0">
                          <a:solidFill>
                            <a:schemeClr val="accent6">
                              <a:lumMod val="20000"/>
                              <a:lumOff val="80000"/>
                            </a:schemeClr>
                          </a:solidFill>
                        </a:rPr>
                        <a:t>Question 3:</a:t>
                      </a:r>
                    </a:p>
                    <a:p>
                      <a:pPr algn="ctr"/>
                      <a:r>
                        <a:rPr lang="en-AU" dirty="0">
                          <a:solidFill>
                            <a:schemeClr val="accent6">
                              <a:lumMod val="20000"/>
                              <a:lumOff val="80000"/>
                            </a:schemeClr>
                          </a:solidFill>
                        </a:rPr>
                        <a:t>Understand the impact of flooding on cattle headcounts and saleyard prices</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en-AU" b="1" dirty="0">
                          <a:solidFill>
                            <a:schemeClr val="accent6">
                              <a:lumMod val="20000"/>
                              <a:lumOff val="80000"/>
                            </a:schemeClr>
                          </a:solidFill>
                        </a:rPr>
                        <a:t>Tom</a:t>
                      </a:r>
                    </a:p>
                    <a:p>
                      <a:pPr algn="ctr"/>
                      <a:r>
                        <a:rPr lang="en-AU" u="sng" dirty="0">
                          <a:solidFill>
                            <a:schemeClr val="accent6">
                              <a:lumMod val="20000"/>
                              <a:lumOff val="80000"/>
                            </a:schemeClr>
                          </a:solidFill>
                        </a:rPr>
                        <a:t>Question 4:</a:t>
                      </a:r>
                    </a:p>
                    <a:p>
                      <a:pPr algn="ctr"/>
                      <a:r>
                        <a:rPr lang="en-AU" dirty="0">
                          <a:solidFill>
                            <a:schemeClr val="accent6">
                              <a:lumMod val="20000"/>
                              <a:lumOff val="80000"/>
                            </a:schemeClr>
                          </a:solidFill>
                        </a:rPr>
                        <a:t>Forecast the impact of climate change on sugarcane yields</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87571122"/>
                  </a:ext>
                </a:extLst>
              </a:tr>
            </a:tbl>
          </a:graphicData>
        </a:graphic>
      </p:graphicFrame>
      <p:pic>
        <p:nvPicPr>
          <p:cNvPr id="11" name="Picture 10" descr="Ocean reflecting">
            <a:extLst>
              <a:ext uri="{FF2B5EF4-FFF2-40B4-BE49-F238E27FC236}">
                <a16:creationId xmlns:a16="http://schemas.microsoft.com/office/drawing/2014/main" id="{CADF8725-652D-CFBD-0A26-7641742CE4EA}"/>
              </a:ext>
            </a:extLst>
          </p:cNvPr>
          <p:cNvPicPr>
            <a:picLocks noChangeAspect="1"/>
          </p:cNvPicPr>
          <p:nvPr/>
        </p:nvPicPr>
        <p:blipFill>
          <a:blip r:embed="rId3"/>
          <a:stretch>
            <a:fillRect/>
          </a:stretch>
        </p:blipFill>
        <p:spPr>
          <a:xfrm>
            <a:off x="1167441" y="2456892"/>
            <a:ext cx="2000927" cy="1334615"/>
          </a:xfrm>
          <a:prstGeom prst="rect">
            <a:avLst/>
          </a:prstGeom>
        </p:spPr>
      </p:pic>
      <p:pic>
        <p:nvPicPr>
          <p:cNvPr id="14" name="Picture 13" descr="Colored hot springs">
            <a:extLst>
              <a:ext uri="{FF2B5EF4-FFF2-40B4-BE49-F238E27FC236}">
                <a16:creationId xmlns:a16="http://schemas.microsoft.com/office/drawing/2014/main" id="{F532ACC7-D173-EBF8-1C70-48476F1905AA}"/>
              </a:ext>
            </a:extLst>
          </p:cNvPr>
          <p:cNvPicPr>
            <a:picLocks noChangeAspect="1"/>
          </p:cNvPicPr>
          <p:nvPr/>
        </p:nvPicPr>
        <p:blipFill>
          <a:blip r:embed="rId4"/>
          <a:stretch>
            <a:fillRect/>
          </a:stretch>
        </p:blipFill>
        <p:spPr>
          <a:xfrm>
            <a:off x="3755366" y="2456892"/>
            <a:ext cx="2088537" cy="1392018"/>
          </a:xfrm>
          <a:prstGeom prst="rect">
            <a:avLst/>
          </a:prstGeom>
        </p:spPr>
      </p:pic>
      <p:pic>
        <p:nvPicPr>
          <p:cNvPr id="16" name="Picture 15" descr="Buffalo exhaling">
            <a:extLst>
              <a:ext uri="{FF2B5EF4-FFF2-40B4-BE49-F238E27FC236}">
                <a16:creationId xmlns:a16="http://schemas.microsoft.com/office/drawing/2014/main" id="{4AE8075D-5E43-2179-CA5A-E2ABCB90BDEE}"/>
              </a:ext>
            </a:extLst>
          </p:cNvPr>
          <p:cNvPicPr>
            <a:picLocks noChangeAspect="1"/>
          </p:cNvPicPr>
          <p:nvPr/>
        </p:nvPicPr>
        <p:blipFill>
          <a:blip r:embed="rId5"/>
          <a:stretch>
            <a:fillRect/>
          </a:stretch>
        </p:blipFill>
        <p:spPr>
          <a:xfrm>
            <a:off x="6430902" y="2456893"/>
            <a:ext cx="2088538" cy="1392359"/>
          </a:xfrm>
          <a:prstGeom prst="rect">
            <a:avLst/>
          </a:prstGeom>
        </p:spPr>
      </p:pic>
      <p:pic>
        <p:nvPicPr>
          <p:cNvPr id="24" name="Picture 23" descr="Whales in the sea">
            <a:extLst>
              <a:ext uri="{FF2B5EF4-FFF2-40B4-BE49-F238E27FC236}">
                <a16:creationId xmlns:a16="http://schemas.microsoft.com/office/drawing/2014/main" id="{40C0B4C6-14ED-B9D7-F3C0-767304C9166F}"/>
              </a:ext>
            </a:extLst>
          </p:cNvPr>
          <p:cNvPicPr>
            <a:picLocks noChangeAspect="1"/>
          </p:cNvPicPr>
          <p:nvPr/>
        </p:nvPicPr>
        <p:blipFill>
          <a:blip r:embed="rId6"/>
          <a:stretch>
            <a:fillRect/>
          </a:stretch>
        </p:blipFill>
        <p:spPr>
          <a:xfrm>
            <a:off x="9061219" y="2456891"/>
            <a:ext cx="2352540" cy="1392017"/>
          </a:xfrm>
          <a:prstGeom prst="rect">
            <a:avLst/>
          </a:prstGeom>
        </p:spPr>
      </p:pic>
    </p:spTree>
    <p:extLst>
      <p:ext uri="{BB962C8B-B14F-4D97-AF65-F5344CB8AC3E}">
        <p14:creationId xmlns:p14="http://schemas.microsoft.com/office/powerpoint/2010/main" val="32650774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440D16-3FCB-2B13-6194-F17942CC3540}"/>
              </a:ext>
            </a:extLst>
          </p:cNvPr>
          <p:cNvSpPr>
            <a:spLocks noGrp="1"/>
          </p:cNvSpPr>
          <p:nvPr>
            <p:ph type="title"/>
          </p:nvPr>
        </p:nvSpPr>
        <p:spPr/>
        <p:txBody>
          <a:bodyPr/>
          <a:lstStyle/>
          <a:p>
            <a:r>
              <a:rPr lang="en-US" dirty="0"/>
              <a:t>Long-range climate forecast data</a:t>
            </a:r>
          </a:p>
        </p:txBody>
      </p:sp>
      <p:pic>
        <p:nvPicPr>
          <p:cNvPr id="4" name="Picture 3" descr="A graph of a sea level&#10;&#10;Description automatically generated">
            <a:extLst>
              <a:ext uri="{FF2B5EF4-FFF2-40B4-BE49-F238E27FC236}">
                <a16:creationId xmlns:a16="http://schemas.microsoft.com/office/drawing/2014/main" id="{8C25C127-627A-9A39-2C41-2AD0F43F4D99}"/>
              </a:ext>
            </a:extLst>
          </p:cNvPr>
          <p:cNvPicPr>
            <a:picLocks noChangeAspect="1"/>
          </p:cNvPicPr>
          <p:nvPr/>
        </p:nvPicPr>
        <p:blipFill>
          <a:blip r:embed="rId2"/>
          <a:stretch>
            <a:fillRect/>
          </a:stretch>
        </p:blipFill>
        <p:spPr>
          <a:xfrm>
            <a:off x="2204476" y="2422336"/>
            <a:ext cx="7772400" cy="3260390"/>
          </a:xfrm>
          <a:prstGeom prst="rect">
            <a:avLst/>
          </a:prstGeom>
        </p:spPr>
      </p:pic>
    </p:spTree>
    <p:extLst>
      <p:ext uri="{BB962C8B-B14F-4D97-AF65-F5344CB8AC3E}">
        <p14:creationId xmlns:p14="http://schemas.microsoft.com/office/powerpoint/2010/main" val="8205455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97684B-CFA6-A426-83C1-1933E469875D}"/>
              </a:ext>
            </a:extLst>
          </p:cNvPr>
          <p:cNvSpPr>
            <a:spLocks noGrp="1"/>
          </p:cNvSpPr>
          <p:nvPr>
            <p:ph type="title"/>
          </p:nvPr>
        </p:nvSpPr>
        <p:spPr/>
        <p:txBody>
          <a:bodyPr/>
          <a:lstStyle/>
          <a:p>
            <a:r>
              <a:rPr lang="en-US" dirty="0"/>
              <a:t>Linear Discriminant Analysis</a:t>
            </a:r>
          </a:p>
        </p:txBody>
      </p:sp>
      <p:pic>
        <p:nvPicPr>
          <p:cNvPr id="4" name="Picture 3" descr="A screen shot of a computer program&#10;&#10;Description automatically generated">
            <a:extLst>
              <a:ext uri="{FF2B5EF4-FFF2-40B4-BE49-F238E27FC236}">
                <a16:creationId xmlns:a16="http://schemas.microsoft.com/office/drawing/2014/main" id="{E4E51504-7855-647F-8C5A-481FE9E45A14}"/>
              </a:ext>
            </a:extLst>
          </p:cNvPr>
          <p:cNvPicPr>
            <a:picLocks noChangeAspect="1"/>
          </p:cNvPicPr>
          <p:nvPr/>
        </p:nvPicPr>
        <p:blipFill>
          <a:blip r:embed="rId2"/>
          <a:stretch>
            <a:fillRect/>
          </a:stretch>
        </p:blipFill>
        <p:spPr>
          <a:xfrm>
            <a:off x="2763078" y="3429000"/>
            <a:ext cx="6119087" cy="3088682"/>
          </a:xfrm>
          <a:prstGeom prst="rect">
            <a:avLst/>
          </a:prstGeom>
        </p:spPr>
      </p:pic>
      <p:pic>
        <p:nvPicPr>
          <p:cNvPr id="6" name="Picture 5" descr="A computer code with text on it&#10;&#10;Description automatically generated">
            <a:extLst>
              <a:ext uri="{FF2B5EF4-FFF2-40B4-BE49-F238E27FC236}">
                <a16:creationId xmlns:a16="http://schemas.microsoft.com/office/drawing/2014/main" id="{C38EF23A-7621-0A92-138A-244A8C8CE3E6}"/>
              </a:ext>
            </a:extLst>
          </p:cNvPr>
          <p:cNvPicPr>
            <a:picLocks noChangeAspect="1"/>
          </p:cNvPicPr>
          <p:nvPr/>
        </p:nvPicPr>
        <p:blipFill>
          <a:blip r:embed="rId3"/>
          <a:stretch>
            <a:fillRect/>
          </a:stretch>
        </p:blipFill>
        <p:spPr>
          <a:xfrm>
            <a:off x="1936421" y="1866900"/>
            <a:ext cx="7772400" cy="1401146"/>
          </a:xfrm>
          <a:prstGeom prst="rect">
            <a:avLst/>
          </a:prstGeom>
        </p:spPr>
      </p:pic>
    </p:spTree>
    <p:extLst>
      <p:ext uri="{BB962C8B-B14F-4D97-AF65-F5344CB8AC3E}">
        <p14:creationId xmlns:p14="http://schemas.microsoft.com/office/powerpoint/2010/main" val="9743460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687DBD-73D4-DF9A-884C-4910B28112AF}"/>
              </a:ext>
            </a:extLst>
          </p:cNvPr>
          <p:cNvSpPr>
            <a:spLocks noGrp="1"/>
          </p:cNvSpPr>
          <p:nvPr>
            <p:ph type="title"/>
          </p:nvPr>
        </p:nvSpPr>
        <p:spPr>
          <a:xfrm>
            <a:off x="919119" y="520700"/>
            <a:ext cx="10353762" cy="1257300"/>
          </a:xfrm>
        </p:spPr>
        <p:txBody>
          <a:bodyPr/>
          <a:lstStyle/>
          <a:p>
            <a:r>
              <a:rPr lang="en-US" dirty="0"/>
              <a:t>Forecast against weather in 2040s</a:t>
            </a:r>
          </a:p>
        </p:txBody>
      </p:sp>
      <p:pic>
        <p:nvPicPr>
          <p:cNvPr id="4" name="Picture 3" descr="A graph with numbers and dots&#10;&#10;Description automatically generated">
            <a:extLst>
              <a:ext uri="{FF2B5EF4-FFF2-40B4-BE49-F238E27FC236}">
                <a16:creationId xmlns:a16="http://schemas.microsoft.com/office/drawing/2014/main" id="{A0E620C7-6ECA-0EB5-8480-E997547E0D82}"/>
              </a:ext>
            </a:extLst>
          </p:cNvPr>
          <p:cNvPicPr>
            <a:picLocks noChangeAspect="1"/>
          </p:cNvPicPr>
          <p:nvPr/>
        </p:nvPicPr>
        <p:blipFill>
          <a:blip r:embed="rId2"/>
          <a:stretch>
            <a:fillRect/>
          </a:stretch>
        </p:blipFill>
        <p:spPr>
          <a:xfrm>
            <a:off x="3137926" y="1778000"/>
            <a:ext cx="5905500" cy="4470400"/>
          </a:xfrm>
          <a:prstGeom prst="rect">
            <a:avLst/>
          </a:prstGeom>
        </p:spPr>
      </p:pic>
    </p:spTree>
    <p:extLst>
      <p:ext uri="{BB962C8B-B14F-4D97-AF65-F5344CB8AC3E}">
        <p14:creationId xmlns:p14="http://schemas.microsoft.com/office/powerpoint/2010/main" val="17816313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4AB646F-3BE3-47A3-B14F-9CB84F6BF5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E871680-9ED3-1F6C-6AC0-1175EEC11631}"/>
              </a:ext>
            </a:extLst>
          </p:cNvPr>
          <p:cNvSpPr>
            <a:spLocks noGrp="1"/>
          </p:cNvSpPr>
          <p:nvPr>
            <p:ph type="title"/>
          </p:nvPr>
        </p:nvSpPr>
        <p:spPr>
          <a:xfrm>
            <a:off x="913795" y="609599"/>
            <a:ext cx="5978072" cy="1481150"/>
          </a:xfrm>
        </p:spPr>
        <p:txBody>
          <a:bodyPr>
            <a:normAutofit/>
          </a:bodyPr>
          <a:lstStyle/>
          <a:p>
            <a:br>
              <a:rPr lang="en-GB" sz="2500" b="1" i="0">
                <a:effectLst/>
                <a:latin typeface="-apple-system"/>
              </a:rPr>
            </a:br>
            <a:r>
              <a:rPr lang="en-GB" sz="2500" b="1" i="0">
                <a:effectLst/>
                <a:latin typeface="-apple-system"/>
              </a:rPr>
              <a:t>Understand the shape of flooding and rainfall data over time</a:t>
            </a:r>
            <a:br>
              <a:rPr lang="en-GB" sz="2500" b="1" i="0">
                <a:effectLst/>
                <a:latin typeface="-apple-system"/>
              </a:rPr>
            </a:br>
            <a:endParaRPr lang="en-AU" sz="2500"/>
          </a:p>
        </p:txBody>
      </p:sp>
      <p:sp>
        <p:nvSpPr>
          <p:cNvPr id="3" name="Content Placeholder 2">
            <a:extLst>
              <a:ext uri="{FF2B5EF4-FFF2-40B4-BE49-F238E27FC236}">
                <a16:creationId xmlns:a16="http://schemas.microsoft.com/office/drawing/2014/main" id="{8FAC69DF-FC4B-AF1A-F3F1-283E4C6BECCD}"/>
              </a:ext>
            </a:extLst>
          </p:cNvPr>
          <p:cNvSpPr>
            <a:spLocks noGrp="1"/>
          </p:cNvSpPr>
          <p:nvPr>
            <p:ph idx="1"/>
          </p:nvPr>
        </p:nvSpPr>
        <p:spPr>
          <a:xfrm>
            <a:off x="913795" y="2279176"/>
            <a:ext cx="5978072" cy="3415672"/>
          </a:xfrm>
        </p:spPr>
        <p:txBody>
          <a:bodyPr anchor="ctr">
            <a:noAutofit/>
          </a:bodyPr>
          <a:lstStyle/>
          <a:p>
            <a:pPr>
              <a:lnSpc>
                <a:spcPct val="100000"/>
              </a:lnSpc>
            </a:pPr>
            <a:r>
              <a:rPr lang="en-GB" sz="900" u="sng" dirty="0"/>
              <a:t>Hypotheses</a:t>
            </a:r>
          </a:p>
          <a:p>
            <a:pPr marL="36900" indent="0">
              <a:lnSpc>
                <a:spcPct val="100000"/>
              </a:lnSpc>
              <a:buNone/>
            </a:pPr>
            <a:r>
              <a:rPr lang="en-GB" sz="900" dirty="0"/>
              <a:t>- Increase in river discharge means increased flood risk across both cities</a:t>
            </a:r>
          </a:p>
          <a:p>
            <a:pPr marL="36900" indent="0">
              <a:lnSpc>
                <a:spcPct val="100000"/>
              </a:lnSpc>
              <a:buNone/>
            </a:pPr>
            <a:r>
              <a:rPr lang="en-GB" sz="900" dirty="0"/>
              <a:t>- The frequency of rainfall has increased over time</a:t>
            </a:r>
          </a:p>
          <a:p>
            <a:pPr marL="36900" indent="0">
              <a:lnSpc>
                <a:spcPct val="100000"/>
              </a:lnSpc>
              <a:buNone/>
            </a:pPr>
            <a:r>
              <a:rPr lang="en-GB" sz="900" dirty="0"/>
              <a:t>- The frequency of floods has increased over the last 3 decades</a:t>
            </a:r>
          </a:p>
          <a:p>
            <a:pPr>
              <a:lnSpc>
                <a:spcPct val="100000"/>
              </a:lnSpc>
            </a:pPr>
            <a:endParaRPr lang="en-GB" sz="900" u="sng" dirty="0"/>
          </a:p>
          <a:p>
            <a:pPr>
              <a:lnSpc>
                <a:spcPct val="100000"/>
              </a:lnSpc>
            </a:pPr>
            <a:r>
              <a:rPr lang="en-GB" sz="900" u="sng" dirty="0"/>
              <a:t>**Definitions**</a:t>
            </a:r>
          </a:p>
          <a:p>
            <a:pPr marL="36900" indent="0">
              <a:lnSpc>
                <a:spcPct val="100000"/>
              </a:lnSpc>
              <a:buNone/>
            </a:pPr>
            <a:r>
              <a:rPr lang="en-GB" sz="900" u="sng" dirty="0"/>
              <a:t>-</a:t>
            </a:r>
            <a:r>
              <a:rPr lang="en-GB" sz="900" dirty="0"/>
              <a:t> River discharge is the volume of water flowing through a river channel. This is the total volume of water flowing through a channel at any given point and is measured in cubic metres per second (</a:t>
            </a:r>
            <a:r>
              <a:rPr lang="en-GB" sz="900" dirty="0" err="1"/>
              <a:t>cumecs</a:t>
            </a:r>
            <a:r>
              <a:rPr lang="en-GB" sz="900" dirty="0"/>
              <a:t>). The discharge from a drainage basin depends on precipitation, evapotranspiration and storage factors. Drainage basin discharge = precipitation – evapotranspiration +/- changes in storage.</a:t>
            </a:r>
          </a:p>
          <a:p>
            <a:pPr>
              <a:lnSpc>
                <a:spcPct val="100000"/>
              </a:lnSpc>
            </a:pPr>
            <a:endParaRPr lang="en-GB" sz="900" u="sng" dirty="0"/>
          </a:p>
          <a:p>
            <a:pPr>
              <a:lnSpc>
                <a:spcPct val="100000"/>
              </a:lnSpc>
            </a:pPr>
            <a:r>
              <a:rPr lang="en-GB" sz="900" u="sng" dirty="0"/>
              <a:t>Data sources</a:t>
            </a:r>
          </a:p>
          <a:p>
            <a:pPr marL="36900" indent="0">
              <a:lnSpc>
                <a:spcPct val="100000"/>
              </a:lnSpc>
              <a:buNone/>
            </a:pPr>
            <a:r>
              <a:rPr lang="en-GB" sz="900" dirty="0"/>
              <a:t>- Open </a:t>
            </a:r>
            <a:r>
              <a:rPr lang="en-GB" sz="900" dirty="0" err="1"/>
              <a:t>Meteo</a:t>
            </a:r>
            <a:r>
              <a:rPr lang="en-GB" sz="900" dirty="0"/>
              <a:t> Flood API (</a:t>
            </a:r>
            <a:r>
              <a:rPr lang="en-GB" sz="900" dirty="0" err="1"/>
              <a:t>GloFAS</a:t>
            </a:r>
            <a:r>
              <a:rPr lang="en-GB" sz="900" dirty="0"/>
              <a:t>), 1990-2020, Queensland</a:t>
            </a:r>
          </a:p>
          <a:p>
            <a:pPr marL="36900" indent="0">
              <a:lnSpc>
                <a:spcPct val="100000"/>
              </a:lnSpc>
              <a:buNone/>
            </a:pPr>
            <a:r>
              <a:rPr lang="en-GB" sz="900" dirty="0"/>
              <a:t>- https://</a:t>
            </a:r>
            <a:r>
              <a:rPr lang="en-GB" sz="900" dirty="0" err="1"/>
              <a:t>www.internetgeography.net</a:t>
            </a:r>
            <a:r>
              <a:rPr lang="en-GB" sz="900" dirty="0"/>
              <a:t>/topics/river-discharge/</a:t>
            </a:r>
          </a:p>
          <a:p>
            <a:pPr>
              <a:lnSpc>
                <a:spcPct val="100000"/>
              </a:lnSpc>
            </a:pPr>
            <a:endParaRPr lang="en-GB" sz="900" u="sng" dirty="0"/>
          </a:p>
          <a:p>
            <a:pPr>
              <a:lnSpc>
                <a:spcPct val="100000"/>
              </a:lnSpc>
            </a:pPr>
            <a:r>
              <a:rPr lang="en-GB" sz="900" u="sng" dirty="0"/>
              <a:t>**Visualisation**</a:t>
            </a:r>
          </a:p>
          <a:p>
            <a:pPr marL="36900" indent="0">
              <a:lnSpc>
                <a:spcPct val="100000"/>
              </a:lnSpc>
              <a:buNone/>
            </a:pPr>
            <a:r>
              <a:rPr lang="en-GB" sz="900" dirty="0"/>
              <a:t>- River discharge time series</a:t>
            </a:r>
          </a:p>
          <a:p>
            <a:pPr marL="36900" indent="0">
              <a:lnSpc>
                <a:spcPct val="100000"/>
              </a:lnSpc>
              <a:buNone/>
            </a:pPr>
            <a:r>
              <a:rPr lang="en-GB" sz="900" dirty="0"/>
              <a:t>- Rainfall over time series</a:t>
            </a:r>
            <a:endParaRPr lang="en-AU" sz="900" dirty="0"/>
          </a:p>
        </p:txBody>
      </p:sp>
      <p:pic>
        <p:nvPicPr>
          <p:cNvPr id="5" name="Picture 4" descr="Rough stormy water in motion">
            <a:extLst>
              <a:ext uri="{FF2B5EF4-FFF2-40B4-BE49-F238E27FC236}">
                <a16:creationId xmlns:a16="http://schemas.microsoft.com/office/drawing/2014/main" id="{5EC9361B-52D5-3824-F8F3-EF67CD4BF1F6}"/>
              </a:ext>
            </a:extLst>
          </p:cNvPr>
          <p:cNvPicPr>
            <a:picLocks noChangeAspect="1"/>
          </p:cNvPicPr>
          <p:nvPr/>
        </p:nvPicPr>
        <p:blipFill rotWithShape="1">
          <a:blip r:embed="rId3"/>
          <a:srcRect l="30699" r="24804" b="-1"/>
          <a:stretch/>
        </p:blipFill>
        <p:spPr>
          <a:xfrm>
            <a:off x="7620351" y="10"/>
            <a:ext cx="4571649" cy="6857990"/>
          </a:xfrm>
          <a:prstGeom prst="rect">
            <a:avLst/>
          </a:prstGeom>
        </p:spPr>
      </p:pic>
      <p:pic>
        <p:nvPicPr>
          <p:cNvPr id="11" name="Picture 10">
            <a:extLst>
              <a:ext uri="{FF2B5EF4-FFF2-40B4-BE49-F238E27FC236}">
                <a16:creationId xmlns:a16="http://schemas.microsoft.com/office/drawing/2014/main" id="{E0BE7827-5B1A-4F37-BF70-19F7C5C6BDE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964" r="2807" b="1446"/>
          <a:stretch/>
        </p:blipFill>
        <p:spPr>
          <a:xfrm>
            <a:off x="7501468" y="1"/>
            <a:ext cx="4690532" cy="6858000"/>
          </a:xfrm>
          <a:prstGeom prst="rect">
            <a:avLst/>
          </a:prstGeom>
        </p:spPr>
      </p:pic>
    </p:spTree>
    <p:extLst>
      <p:ext uri="{BB962C8B-B14F-4D97-AF65-F5344CB8AC3E}">
        <p14:creationId xmlns:p14="http://schemas.microsoft.com/office/powerpoint/2010/main" val="10746310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5971FA-88EA-C6FA-1B28-BBF38ADD1561}"/>
              </a:ext>
            </a:extLst>
          </p:cNvPr>
          <p:cNvSpPr>
            <a:spLocks noGrp="1"/>
          </p:cNvSpPr>
          <p:nvPr>
            <p:ph type="title"/>
          </p:nvPr>
        </p:nvSpPr>
        <p:spPr/>
        <p:txBody>
          <a:bodyPr/>
          <a:lstStyle/>
          <a:p>
            <a:r>
              <a:rPr lang="en-AU" dirty="0"/>
              <a:t>Flood and rainfall data over time</a:t>
            </a:r>
          </a:p>
        </p:txBody>
      </p:sp>
      <p:sp>
        <p:nvSpPr>
          <p:cNvPr id="3" name="Text Placeholder 2">
            <a:extLst>
              <a:ext uri="{FF2B5EF4-FFF2-40B4-BE49-F238E27FC236}">
                <a16:creationId xmlns:a16="http://schemas.microsoft.com/office/drawing/2014/main" id="{6A0F6446-1C2B-A9B5-45C6-AB08FD473970}"/>
              </a:ext>
            </a:extLst>
          </p:cNvPr>
          <p:cNvSpPr>
            <a:spLocks noGrp="1"/>
          </p:cNvSpPr>
          <p:nvPr>
            <p:ph type="body" idx="1"/>
          </p:nvPr>
        </p:nvSpPr>
        <p:spPr/>
        <p:txBody>
          <a:bodyPr/>
          <a:lstStyle/>
          <a:p>
            <a:r>
              <a:rPr lang="en-AU" dirty="0"/>
              <a:t>Average river discharge by year</a:t>
            </a:r>
          </a:p>
        </p:txBody>
      </p:sp>
      <p:pic>
        <p:nvPicPr>
          <p:cNvPr id="8" name="Content Placeholder 7" descr="A graph of a number of river discharges&#10;&#10;Description automatically generated">
            <a:extLst>
              <a:ext uri="{FF2B5EF4-FFF2-40B4-BE49-F238E27FC236}">
                <a16:creationId xmlns:a16="http://schemas.microsoft.com/office/drawing/2014/main" id="{705C4921-7846-5CFC-9A43-34C0C79D39D0}"/>
              </a:ext>
            </a:extLst>
          </p:cNvPr>
          <p:cNvPicPr>
            <a:picLocks noGrp="1" noChangeAspect="1"/>
          </p:cNvPicPr>
          <p:nvPr>
            <p:ph sz="half" idx="2"/>
          </p:nvPr>
        </p:nvPicPr>
        <p:blipFill>
          <a:blip r:embed="rId2"/>
          <a:stretch>
            <a:fillRect/>
          </a:stretch>
        </p:blipFill>
        <p:spPr>
          <a:xfrm>
            <a:off x="1251386" y="2701925"/>
            <a:ext cx="4353640" cy="3043238"/>
          </a:xfrm>
        </p:spPr>
      </p:pic>
      <p:sp>
        <p:nvSpPr>
          <p:cNvPr id="5" name="Text Placeholder 4">
            <a:extLst>
              <a:ext uri="{FF2B5EF4-FFF2-40B4-BE49-F238E27FC236}">
                <a16:creationId xmlns:a16="http://schemas.microsoft.com/office/drawing/2014/main" id="{702F7F52-F48B-364A-8252-9BB29EC63F44}"/>
              </a:ext>
            </a:extLst>
          </p:cNvPr>
          <p:cNvSpPr>
            <a:spLocks noGrp="1"/>
          </p:cNvSpPr>
          <p:nvPr>
            <p:ph type="body" sz="quarter" idx="3"/>
          </p:nvPr>
        </p:nvSpPr>
        <p:spPr/>
        <p:txBody>
          <a:bodyPr/>
          <a:lstStyle/>
          <a:p>
            <a:r>
              <a:rPr lang="en-AU" dirty="0"/>
              <a:t>Average rainfall per year</a:t>
            </a:r>
          </a:p>
        </p:txBody>
      </p:sp>
      <p:pic>
        <p:nvPicPr>
          <p:cNvPr id="10" name="Content Placeholder 9" descr="A graph of a number of rainfall&#10;&#10;Description automatically generated">
            <a:extLst>
              <a:ext uri="{FF2B5EF4-FFF2-40B4-BE49-F238E27FC236}">
                <a16:creationId xmlns:a16="http://schemas.microsoft.com/office/drawing/2014/main" id="{1453BA8F-9539-CCFC-214D-541A55842983}"/>
              </a:ext>
            </a:extLst>
          </p:cNvPr>
          <p:cNvPicPr>
            <a:picLocks noGrp="1" noChangeAspect="1"/>
          </p:cNvPicPr>
          <p:nvPr>
            <p:ph sz="quarter" idx="4"/>
          </p:nvPr>
        </p:nvPicPr>
        <p:blipFill>
          <a:blip r:embed="rId3"/>
          <a:stretch>
            <a:fillRect/>
          </a:stretch>
        </p:blipFill>
        <p:spPr>
          <a:xfrm>
            <a:off x="6676170" y="2701925"/>
            <a:ext cx="4153022" cy="3043238"/>
          </a:xfrm>
        </p:spPr>
      </p:pic>
    </p:spTree>
    <p:extLst>
      <p:ext uri="{BB962C8B-B14F-4D97-AF65-F5344CB8AC3E}">
        <p14:creationId xmlns:p14="http://schemas.microsoft.com/office/powerpoint/2010/main" val="29070319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98318E6-69F4-42F4-AB85-F01AA0DAF3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064452D-8CF9-CC3E-BEA5-0E3CA4250E75}"/>
              </a:ext>
            </a:extLst>
          </p:cNvPr>
          <p:cNvSpPr>
            <a:spLocks noGrp="1"/>
          </p:cNvSpPr>
          <p:nvPr>
            <p:ph type="title"/>
          </p:nvPr>
        </p:nvSpPr>
        <p:spPr>
          <a:xfrm>
            <a:off x="5146160" y="609599"/>
            <a:ext cx="5978072" cy="1505804"/>
          </a:xfrm>
        </p:spPr>
        <p:txBody>
          <a:bodyPr>
            <a:normAutofit/>
          </a:bodyPr>
          <a:lstStyle/>
          <a:p>
            <a:r>
              <a:rPr lang="en-AU" dirty="0"/>
              <a:t>Analysis</a:t>
            </a:r>
          </a:p>
        </p:txBody>
      </p:sp>
      <p:pic>
        <p:nvPicPr>
          <p:cNvPr id="5" name="Picture 4" descr="Trees and a river">
            <a:extLst>
              <a:ext uri="{FF2B5EF4-FFF2-40B4-BE49-F238E27FC236}">
                <a16:creationId xmlns:a16="http://schemas.microsoft.com/office/drawing/2014/main" id="{39A497D3-CBC2-A155-E2BB-0578513E8225}"/>
              </a:ext>
            </a:extLst>
          </p:cNvPr>
          <p:cNvPicPr>
            <a:picLocks noChangeAspect="1"/>
          </p:cNvPicPr>
          <p:nvPr/>
        </p:nvPicPr>
        <p:blipFill rotWithShape="1">
          <a:blip r:embed="rId3"/>
          <a:srcRect l="26001" r="29502" b="-2"/>
          <a:stretch/>
        </p:blipFill>
        <p:spPr>
          <a:xfrm>
            <a:off x="-10649" y="1"/>
            <a:ext cx="4571649" cy="6858000"/>
          </a:xfrm>
          <a:prstGeom prst="rect">
            <a:avLst/>
          </a:prstGeom>
        </p:spPr>
      </p:pic>
      <p:pic>
        <p:nvPicPr>
          <p:cNvPr id="11" name="Picture 10">
            <a:extLst>
              <a:ext uri="{FF2B5EF4-FFF2-40B4-BE49-F238E27FC236}">
                <a16:creationId xmlns:a16="http://schemas.microsoft.com/office/drawing/2014/main" id="{559DF61F-9058-49C9-8F75-DC501F983B0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964" r="2807" b="1446"/>
          <a:stretch/>
        </p:blipFill>
        <p:spPr>
          <a:xfrm>
            <a:off x="-10649" y="1"/>
            <a:ext cx="4690532" cy="6858000"/>
          </a:xfrm>
          <a:prstGeom prst="rect">
            <a:avLst/>
          </a:prstGeom>
        </p:spPr>
      </p:pic>
      <p:sp>
        <p:nvSpPr>
          <p:cNvPr id="3" name="Content Placeholder 2">
            <a:extLst>
              <a:ext uri="{FF2B5EF4-FFF2-40B4-BE49-F238E27FC236}">
                <a16:creationId xmlns:a16="http://schemas.microsoft.com/office/drawing/2014/main" id="{8DE2FF21-F490-7506-7DEF-63BE19CE28C4}"/>
              </a:ext>
            </a:extLst>
          </p:cNvPr>
          <p:cNvSpPr>
            <a:spLocks noGrp="1"/>
          </p:cNvSpPr>
          <p:nvPr>
            <p:ph idx="1"/>
          </p:nvPr>
        </p:nvSpPr>
        <p:spPr>
          <a:xfrm>
            <a:off x="5146160" y="2285999"/>
            <a:ext cx="5978072" cy="3830825"/>
          </a:xfrm>
        </p:spPr>
        <p:txBody>
          <a:bodyPr anchor="ctr">
            <a:normAutofit lnSpcReduction="10000"/>
          </a:bodyPr>
          <a:lstStyle/>
          <a:p>
            <a:pPr>
              <a:lnSpc>
                <a:spcPct val="100000"/>
              </a:lnSpc>
            </a:pPr>
            <a:r>
              <a:rPr lang="en-GB" sz="1200" dirty="0"/>
              <a:t>The average rainfall for Brisbane is higher than Townsville</a:t>
            </a:r>
          </a:p>
          <a:p>
            <a:pPr>
              <a:lnSpc>
                <a:spcPct val="100000"/>
              </a:lnSpc>
            </a:pPr>
            <a:endParaRPr lang="en-GB" sz="1200" dirty="0"/>
          </a:p>
          <a:p>
            <a:pPr>
              <a:lnSpc>
                <a:spcPct val="100000"/>
              </a:lnSpc>
            </a:pPr>
            <a:r>
              <a:rPr lang="en-GB" sz="1200" dirty="0"/>
              <a:t>The average river discharge which can be the assumed as flood risk is greater in Townsville compared to Brisbane even though the average rainfall is higher in Brisbane</a:t>
            </a:r>
          </a:p>
          <a:p>
            <a:pPr>
              <a:lnSpc>
                <a:spcPct val="100000"/>
              </a:lnSpc>
            </a:pPr>
            <a:endParaRPr lang="en-GB" sz="1200" dirty="0"/>
          </a:p>
          <a:p>
            <a:pPr>
              <a:lnSpc>
                <a:spcPct val="100000"/>
              </a:lnSpc>
            </a:pPr>
            <a:r>
              <a:rPr lang="en-GB" sz="1200" dirty="0"/>
              <a:t>We can conclude a null hypothesis that increased rainfall equals increased river discharge and therefore flood risk for the two cities</a:t>
            </a:r>
          </a:p>
          <a:p>
            <a:pPr>
              <a:lnSpc>
                <a:spcPct val="100000"/>
              </a:lnSpc>
            </a:pPr>
            <a:endParaRPr lang="en-GB" sz="1200" dirty="0"/>
          </a:p>
          <a:p>
            <a:pPr>
              <a:lnSpc>
                <a:spcPct val="100000"/>
              </a:lnSpc>
            </a:pPr>
            <a:r>
              <a:rPr lang="en-GB" sz="1200" dirty="0"/>
              <a:t>River discharge has not increased in severity over time, there is no pattern for higher than average river discharge for either city resulting in a null hypothesis</a:t>
            </a:r>
          </a:p>
          <a:p>
            <a:pPr>
              <a:lnSpc>
                <a:spcPct val="100000"/>
              </a:lnSpc>
            </a:pPr>
            <a:endParaRPr lang="en-GB" sz="1200" dirty="0"/>
          </a:p>
          <a:p>
            <a:pPr>
              <a:lnSpc>
                <a:spcPct val="100000"/>
              </a:lnSpc>
            </a:pPr>
            <a:r>
              <a:rPr lang="en-GB" sz="1200" dirty="0"/>
              <a:t>Rainfall average mm has increased above 75mm in the last 10 years compared to previous years where there were peaks above 150 and dips below 50. Average rainfall has been consistently more severe from 2010 - 2020 compared with 1990 to 2010 where there are 3 sharp peaks and lower average rainfall.</a:t>
            </a:r>
            <a:endParaRPr lang="en-AU" sz="1200" dirty="0"/>
          </a:p>
        </p:txBody>
      </p:sp>
    </p:spTree>
    <p:extLst>
      <p:ext uri="{BB962C8B-B14F-4D97-AF65-F5344CB8AC3E}">
        <p14:creationId xmlns:p14="http://schemas.microsoft.com/office/powerpoint/2010/main" val="1898016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14C9BD-14FE-7194-CD49-C4250CF7C8BF}"/>
              </a:ext>
            </a:extLst>
          </p:cNvPr>
          <p:cNvSpPr>
            <a:spLocks noGrp="1"/>
          </p:cNvSpPr>
          <p:nvPr>
            <p:ph type="title"/>
          </p:nvPr>
        </p:nvSpPr>
        <p:spPr>
          <a:xfrm>
            <a:off x="633743" y="609599"/>
            <a:ext cx="3413156" cy="5273675"/>
          </a:xfrm>
        </p:spPr>
        <p:txBody>
          <a:bodyPr>
            <a:normAutofit/>
          </a:bodyPr>
          <a:lstStyle/>
          <a:p>
            <a:br>
              <a:rPr lang="en-GB" sz="3900" b="1" i="0" dirty="0">
                <a:effectLst/>
                <a:latin typeface="-apple-system"/>
              </a:rPr>
            </a:br>
            <a:r>
              <a:rPr lang="en-GB" sz="3900" b="0" i="0" dirty="0">
                <a:effectLst/>
                <a:latin typeface="Arial" panose="020B0604020202020204" pitchFamily="34" charset="0"/>
              </a:rPr>
              <a:t>Understander Temperature </a:t>
            </a:r>
            <a:r>
              <a:rPr lang="en-GB" sz="3900" dirty="0">
                <a:effectLst/>
                <a:latin typeface="Arial" panose="020B0604020202020204" pitchFamily="34" charset="0"/>
              </a:rPr>
              <a:t>as a driver of Flooding.</a:t>
            </a:r>
            <a:r>
              <a:rPr lang="en-GB" sz="3900" b="0" i="0" dirty="0">
                <a:effectLst/>
                <a:latin typeface="Arial" panose="020B0604020202020204" pitchFamily="34" charset="0"/>
              </a:rPr>
              <a:t> </a:t>
            </a:r>
            <a:br>
              <a:rPr lang="en-GB" sz="3900" b="1" i="0" dirty="0">
                <a:effectLst/>
                <a:latin typeface="-apple-system"/>
              </a:rPr>
            </a:br>
            <a:endParaRPr lang="en-AU" sz="3900" dirty="0"/>
          </a:p>
        </p:txBody>
      </p:sp>
      <p:pic>
        <p:nvPicPr>
          <p:cNvPr id="9" name="Picture 8">
            <a:extLst>
              <a:ext uri="{FF2B5EF4-FFF2-40B4-BE49-F238E27FC236}">
                <a16:creationId xmlns:a16="http://schemas.microsoft.com/office/drawing/2014/main" id="{82AABC82-C2D1-4340-A6DF-6E73DF06FCA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964" r="2807" b="1446"/>
          <a:stretch/>
        </p:blipFill>
        <p:spPr>
          <a:xfrm>
            <a:off x="4639056" y="2"/>
            <a:ext cx="7552944" cy="6857998"/>
          </a:xfrm>
          <a:prstGeom prst="rect">
            <a:avLst/>
          </a:prstGeom>
        </p:spPr>
      </p:pic>
      <p:graphicFrame>
        <p:nvGraphicFramePr>
          <p:cNvPr id="5" name="Content Placeholder 2">
            <a:extLst>
              <a:ext uri="{FF2B5EF4-FFF2-40B4-BE49-F238E27FC236}">
                <a16:creationId xmlns:a16="http://schemas.microsoft.com/office/drawing/2014/main" id="{7B40979E-4112-5A69-8C14-207DC0C837DA}"/>
              </a:ext>
            </a:extLst>
          </p:cNvPr>
          <p:cNvGraphicFramePr>
            <a:graphicFrameLocks noGrp="1"/>
          </p:cNvGraphicFramePr>
          <p:nvPr>
            <p:ph idx="1"/>
            <p:extLst>
              <p:ext uri="{D42A27DB-BD31-4B8C-83A1-F6EECF244321}">
                <p14:modId xmlns:p14="http://schemas.microsoft.com/office/powerpoint/2010/main" val="3638378957"/>
              </p:ext>
            </p:extLst>
          </p:nvPr>
        </p:nvGraphicFramePr>
        <p:xfrm>
          <a:off x="5282521" y="709683"/>
          <a:ext cx="6266011" cy="489954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9970531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98FD4FC-479A-4C2B-84A5-CF81E055FB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Freeform 5">
            <a:extLst>
              <a:ext uri="{FF2B5EF4-FFF2-40B4-BE49-F238E27FC236}">
                <a16:creationId xmlns:a16="http://schemas.microsoft.com/office/drawing/2014/main" id="{37D54B6C-87D0-4C03-8335-3955179D2B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8536" y="1371603"/>
            <a:ext cx="5624423"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0875DAA4-07E2-08B8-56AD-603BBDB8A767}"/>
              </a:ext>
            </a:extLst>
          </p:cNvPr>
          <p:cNvSpPr>
            <a:spLocks noGrp="1"/>
          </p:cNvSpPr>
          <p:nvPr>
            <p:ph type="title"/>
          </p:nvPr>
        </p:nvSpPr>
        <p:spPr>
          <a:xfrm>
            <a:off x="1039905" y="845387"/>
            <a:ext cx="3470310" cy="1066689"/>
          </a:xfrm>
        </p:spPr>
        <p:txBody>
          <a:bodyPr anchor="b">
            <a:normAutofit fontScale="90000"/>
          </a:bodyPr>
          <a:lstStyle/>
          <a:p>
            <a:r>
              <a:rPr lang="en-AU" sz="2400" b="1" dirty="0"/>
              <a:t>Mean Temperature and Mean River Discharge Over Time.</a:t>
            </a:r>
          </a:p>
        </p:txBody>
      </p:sp>
      <p:sp>
        <p:nvSpPr>
          <p:cNvPr id="3" name="Content Placeholder 2">
            <a:extLst>
              <a:ext uri="{FF2B5EF4-FFF2-40B4-BE49-F238E27FC236}">
                <a16:creationId xmlns:a16="http://schemas.microsoft.com/office/drawing/2014/main" id="{9733350D-C17F-3A71-9976-5A6AAD41103C}"/>
              </a:ext>
            </a:extLst>
          </p:cNvPr>
          <p:cNvSpPr>
            <a:spLocks noGrp="1"/>
          </p:cNvSpPr>
          <p:nvPr>
            <p:ph idx="1"/>
          </p:nvPr>
        </p:nvSpPr>
        <p:spPr>
          <a:xfrm>
            <a:off x="1039905" y="2147862"/>
            <a:ext cx="3405573" cy="3499563"/>
          </a:xfrm>
        </p:spPr>
        <p:txBody>
          <a:bodyPr anchor="t">
            <a:normAutofit/>
          </a:bodyPr>
          <a:lstStyle/>
          <a:p>
            <a:r>
              <a:rPr lang="en-AU" sz="1400" b="0" i="0" dirty="0">
                <a:solidFill>
                  <a:srgbClr val="D1D5DB"/>
                </a:solidFill>
                <a:effectLst/>
                <a:latin typeface="Arial" panose="020B0604020202020204" pitchFamily="34" charset="0"/>
                <a:cs typeface="Arial" panose="020B0604020202020204" pitchFamily="34" charset="0"/>
              </a:rPr>
              <a:t>Over the observed period, there is no substantial trend in the mean temperature values, suggesting little change over time.</a:t>
            </a:r>
          </a:p>
          <a:p>
            <a:pPr marL="36900" indent="0">
              <a:buNone/>
            </a:pPr>
            <a:endParaRPr lang="en-AU" sz="1400" b="0" i="0" dirty="0">
              <a:solidFill>
                <a:srgbClr val="D1D5DB"/>
              </a:solidFill>
              <a:effectLst/>
              <a:latin typeface="Arial" panose="020B0604020202020204" pitchFamily="34" charset="0"/>
              <a:cs typeface="Arial" panose="020B0604020202020204" pitchFamily="34" charset="0"/>
            </a:endParaRPr>
          </a:p>
          <a:p>
            <a:r>
              <a:rPr lang="en-AU" sz="1400" dirty="0">
                <a:solidFill>
                  <a:srgbClr val="D1D5DB"/>
                </a:solidFill>
                <a:effectLst/>
                <a:latin typeface="Arial" panose="020B0604020202020204" pitchFamily="34" charset="0"/>
                <a:cs typeface="Arial" panose="020B0604020202020204" pitchFamily="34" charset="0"/>
              </a:rPr>
              <a:t>The river discharge has experienced considerable changes over the observed period.</a:t>
            </a:r>
          </a:p>
          <a:p>
            <a:endParaRPr lang="en-AU" sz="1600" dirty="0"/>
          </a:p>
        </p:txBody>
      </p:sp>
      <p:pic>
        <p:nvPicPr>
          <p:cNvPr id="1026" name="Picture 2">
            <a:extLst>
              <a:ext uri="{FF2B5EF4-FFF2-40B4-BE49-F238E27FC236}">
                <a16:creationId xmlns:a16="http://schemas.microsoft.com/office/drawing/2014/main" id="{CF6D5851-BFD4-98A2-2A9A-E56D34FE4B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1172" y="845387"/>
            <a:ext cx="7238691" cy="4641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98041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1E70A317-DCED-4E80-AA2D-467D8702E5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5B6C2DF-E076-5065-0E94-B2B814480DBE}"/>
              </a:ext>
            </a:extLst>
          </p:cNvPr>
          <p:cNvSpPr>
            <a:spLocks noGrp="1"/>
          </p:cNvSpPr>
          <p:nvPr>
            <p:ph type="title"/>
          </p:nvPr>
        </p:nvSpPr>
        <p:spPr>
          <a:xfrm>
            <a:off x="541157" y="344384"/>
            <a:ext cx="3382832" cy="1841114"/>
          </a:xfrm>
        </p:spPr>
        <p:txBody>
          <a:bodyPr vert="horz" lIns="91440" tIns="45720" rIns="91440" bIns="45720" rtlCol="0" anchor="b">
            <a:normAutofit/>
          </a:bodyPr>
          <a:lstStyle/>
          <a:p>
            <a:pPr algn="l"/>
            <a:r>
              <a:rPr lang="en-AU" sz="2800" b="0" i="0" dirty="0">
                <a:solidFill>
                  <a:srgbClr val="D1D5DB"/>
                </a:solidFill>
                <a:effectLst/>
                <a:latin typeface="Arial" panose="020B0604020202020204" pitchFamily="34" charset="0"/>
                <a:cs typeface="Arial" panose="020B0604020202020204" pitchFamily="34" charset="0"/>
              </a:rPr>
              <a:t>Analysis of Flood and Temperature: Linear Regression Insights</a:t>
            </a:r>
            <a:endParaRPr lang="en-US" sz="2800" dirty="0">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A6D87845-294F-40CB-BC48-46455460D2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5671" y="0"/>
            <a:ext cx="7536329"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a:extLst>
              <a:ext uri="{FF2B5EF4-FFF2-40B4-BE49-F238E27FC236}">
                <a16:creationId xmlns:a16="http://schemas.microsoft.com/office/drawing/2014/main" id="{7C842809-8C39-E150-9600-36E0A44C7CA3}"/>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4799445" y="711200"/>
            <a:ext cx="7392555" cy="49276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54BA3D1C-55CC-0D6D-13B8-51F680842B9C}"/>
              </a:ext>
            </a:extLst>
          </p:cNvPr>
          <p:cNvSpPr txBox="1"/>
          <p:nvPr/>
        </p:nvSpPr>
        <p:spPr>
          <a:xfrm>
            <a:off x="541157" y="2641600"/>
            <a:ext cx="3184176" cy="923330"/>
          </a:xfrm>
          <a:prstGeom prst="rect">
            <a:avLst/>
          </a:prstGeom>
          <a:noFill/>
        </p:spPr>
        <p:txBody>
          <a:bodyPr wrap="square" rtlCol="0">
            <a:spAutoFit/>
          </a:bodyPr>
          <a:lstStyle/>
          <a:p>
            <a:r>
              <a:rPr lang="en-AU" dirty="0"/>
              <a:t>Equation of the line: Flood = 376.96 + -17.21 * Temperature</a:t>
            </a:r>
            <a:endParaRPr lang="en-US" dirty="0"/>
          </a:p>
        </p:txBody>
      </p:sp>
    </p:spTree>
    <p:extLst>
      <p:ext uri="{BB962C8B-B14F-4D97-AF65-F5344CB8AC3E}">
        <p14:creationId xmlns:p14="http://schemas.microsoft.com/office/powerpoint/2010/main" val="38788954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98FD4FC-479A-4C2B-84A5-CF81E055FB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Freeform 5">
            <a:extLst>
              <a:ext uri="{FF2B5EF4-FFF2-40B4-BE49-F238E27FC236}">
                <a16:creationId xmlns:a16="http://schemas.microsoft.com/office/drawing/2014/main" id="{37D54B6C-87D0-4C03-8335-3955179D2B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8536" y="1371603"/>
            <a:ext cx="5624423"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194FEBD2-0713-FA16-2E7F-BD01A65E71F4}"/>
              </a:ext>
            </a:extLst>
          </p:cNvPr>
          <p:cNvSpPr>
            <a:spLocks noGrp="1"/>
          </p:cNvSpPr>
          <p:nvPr>
            <p:ph type="title"/>
          </p:nvPr>
        </p:nvSpPr>
        <p:spPr>
          <a:xfrm>
            <a:off x="1039905" y="845387"/>
            <a:ext cx="3470310" cy="1066689"/>
          </a:xfrm>
        </p:spPr>
        <p:txBody>
          <a:bodyPr anchor="b">
            <a:normAutofit fontScale="90000"/>
          </a:bodyPr>
          <a:lstStyle/>
          <a:p>
            <a:pPr algn="l"/>
            <a:r>
              <a:rPr lang="en-AU" sz="2400" dirty="0"/>
              <a:t>Scatter Plot of Mean Temperature and  Mean River with Trendline</a:t>
            </a:r>
          </a:p>
        </p:txBody>
      </p:sp>
      <p:sp>
        <p:nvSpPr>
          <p:cNvPr id="3" name="Content Placeholder 2">
            <a:extLst>
              <a:ext uri="{FF2B5EF4-FFF2-40B4-BE49-F238E27FC236}">
                <a16:creationId xmlns:a16="http://schemas.microsoft.com/office/drawing/2014/main" id="{D0D7406B-02BE-AA0C-27E8-70971E8A459E}"/>
              </a:ext>
            </a:extLst>
          </p:cNvPr>
          <p:cNvSpPr>
            <a:spLocks noGrp="1"/>
          </p:cNvSpPr>
          <p:nvPr>
            <p:ph idx="1"/>
          </p:nvPr>
        </p:nvSpPr>
        <p:spPr>
          <a:xfrm>
            <a:off x="1039905" y="2147862"/>
            <a:ext cx="3405573" cy="3499563"/>
          </a:xfrm>
        </p:spPr>
        <p:txBody>
          <a:bodyPr anchor="t">
            <a:normAutofit/>
          </a:bodyPr>
          <a:lstStyle/>
          <a:p>
            <a:r>
              <a:rPr lang="en-AU" sz="1400" b="0" i="0" dirty="0">
                <a:solidFill>
                  <a:srgbClr val="D1D5DB"/>
                </a:solidFill>
                <a:effectLst/>
                <a:latin typeface="Arial" panose="020B0604020202020204" pitchFamily="34" charset="0"/>
                <a:cs typeface="Arial" panose="020B0604020202020204" pitchFamily="34" charset="0"/>
              </a:rPr>
              <a:t>Spearman's rank correlation coefficient is a statistical measure that quantifies the strength and direction of the monotonic relationship between mean temperature and mean river discharge. </a:t>
            </a:r>
            <a:endParaRPr lang="en-AU" sz="1400" dirty="0"/>
          </a:p>
        </p:txBody>
      </p:sp>
      <p:pic>
        <p:nvPicPr>
          <p:cNvPr id="2050" name="Picture 2">
            <a:extLst>
              <a:ext uri="{FF2B5EF4-FFF2-40B4-BE49-F238E27FC236}">
                <a16:creationId xmlns:a16="http://schemas.microsoft.com/office/drawing/2014/main" id="{9B287898-C8FB-1B81-25AB-A3B977E586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90979" y="701500"/>
            <a:ext cx="6991224" cy="4945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175545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Arial Nova">
      <a:majorFont>
        <a:latin typeface="Arial Nova Light"/>
        <a:ea typeface=""/>
        <a:cs typeface=""/>
      </a:majorFont>
      <a:minorFont>
        <a:latin typeface="Arial Nova"/>
        <a:ea typeface=""/>
        <a:cs typeface=""/>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560E646-30AD-4BA0-97EA-A7A07DF5499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7E70FC5-1855-47AB-8CE1-CB3C873A8988}">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30CB38EC-895A-4F8F-8F75-E263501ABB5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{35B08CCA-B795-4C78-B99E-D6DD2F5B797D}tf11665031_win32</Template>
  <TotalTime>288</TotalTime>
  <Words>1019</Words>
  <Application>Microsoft Office PowerPoint</Application>
  <PresentationFormat>Widescreen</PresentationFormat>
  <Paragraphs>113</Paragraphs>
  <Slides>22</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22</vt:i4>
      </vt:variant>
    </vt:vector>
  </HeadingPairs>
  <TitlesOfParts>
    <vt:vector size="31" baseType="lpstr">
      <vt:lpstr>-apple-system</vt:lpstr>
      <vt:lpstr>Söhne</vt:lpstr>
      <vt:lpstr>Arial</vt:lpstr>
      <vt:lpstr>Arial Nova</vt:lpstr>
      <vt:lpstr>Arial Nova Light</vt:lpstr>
      <vt:lpstr>Calibri</vt:lpstr>
      <vt:lpstr>Symbol</vt:lpstr>
      <vt:lpstr>Wingdings 2</vt:lpstr>
      <vt:lpstr>SlateVTI</vt:lpstr>
      <vt:lpstr>Flood Analysis</vt:lpstr>
      <vt:lpstr>Breakdown of analysis</vt:lpstr>
      <vt:lpstr> Understand the shape of flooding and rainfall data over time </vt:lpstr>
      <vt:lpstr>Flood and rainfall data over time</vt:lpstr>
      <vt:lpstr>Analysis</vt:lpstr>
      <vt:lpstr> Understander Temperature as a driver of Flooding.  </vt:lpstr>
      <vt:lpstr>Mean Temperature and Mean River Discharge Over Time.</vt:lpstr>
      <vt:lpstr>Analysis of Flood and Temperature: Linear Regression Insights</vt:lpstr>
      <vt:lpstr>Scatter Plot of Mean Temperature and  Mean River with Trendline</vt:lpstr>
      <vt:lpstr>Analysis</vt:lpstr>
      <vt:lpstr> Impact of flooding on cattle headcounts and saleyard prices </vt:lpstr>
      <vt:lpstr>Impact of flooding on cattle headcounts and saleyard prices</vt:lpstr>
      <vt:lpstr>Impact of flooding on cattle headcounts and saleyard prices</vt:lpstr>
      <vt:lpstr>Analysis</vt:lpstr>
      <vt:lpstr> Forecasting sugar cane yields to 2040 </vt:lpstr>
      <vt:lpstr>Background</vt:lpstr>
      <vt:lpstr>Method</vt:lpstr>
      <vt:lpstr>Locations</vt:lpstr>
      <vt:lpstr>Yields are impacted most by late-year temperature</vt:lpstr>
      <vt:lpstr>Long-range climate forecast data</vt:lpstr>
      <vt:lpstr>Linear Discriminant Analysis</vt:lpstr>
      <vt:lpstr>Forecast against weather in 2040s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Flood Analysis</dc:title>
  <dc:creator>Taryn Fordyce</dc:creator>
  <cp:lastModifiedBy>Taryn Fordyce</cp:lastModifiedBy>
  <cp:revision>17</cp:revision>
  <dcterms:created xsi:type="dcterms:W3CDTF">2023-07-18T08:00:46Z</dcterms:created>
  <dcterms:modified xsi:type="dcterms:W3CDTF">2023-07-20T00:35:44Z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